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8" r:id="rId1"/>
    <p:sldMasterId id="2147484291" r:id="rId2"/>
  </p:sldMasterIdLst>
  <p:notesMasterIdLst>
    <p:notesMasterId r:id="rId32"/>
  </p:notesMasterIdLst>
  <p:sldIdLst>
    <p:sldId id="309" r:id="rId3"/>
    <p:sldId id="319" r:id="rId4"/>
    <p:sldId id="289" r:id="rId5"/>
    <p:sldId id="312" r:id="rId6"/>
    <p:sldId id="295" r:id="rId7"/>
    <p:sldId id="296" r:id="rId8"/>
    <p:sldId id="298" r:id="rId9"/>
    <p:sldId id="299" r:id="rId10"/>
    <p:sldId id="300" r:id="rId11"/>
    <p:sldId id="301" r:id="rId12"/>
    <p:sldId id="313" r:id="rId13"/>
    <p:sldId id="303" r:id="rId14"/>
    <p:sldId id="315" r:id="rId15"/>
    <p:sldId id="316" r:id="rId16"/>
    <p:sldId id="302" r:id="rId17"/>
    <p:sldId id="305" r:id="rId18"/>
    <p:sldId id="310" r:id="rId19"/>
    <p:sldId id="304" r:id="rId20"/>
    <p:sldId id="314" r:id="rId21"/>
    <p:sldId id="306" r:id="rId22"/>
    <p:sldId id="320" r:id="rId23"/>
    <p:sldId id="286" r:id="rId24"/>
    <p:sldId id="311" r:id="rId25"/>
    <p:sldId id="276" r:id="rId26"/>
    <p:sldId id="277" r:id="rId27"/>
    <p:sldId id="278" r:id="rId28"/>
    <p:sldId id="279" r:id="rId29"/>
    <p:sldId id="317" r:id="rId30"/>
    <p:sldId id="318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CCCC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9" autoAdjust="0"/>
    <p:restoredTop sz="83664" autoAdjust="0"/>
  </p:normalViewPr>
  <p:slideViewPr>
    <p:cSldViewPr>
      <p:cViewPr varScale="1">
        <p:scale>
          <a:sx n="127" d="100"/>
          <a:sy n="127" d="100"/>
        </p:scale>
        <p:origin x="1188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54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3B442-E626-4498-98A2-B74908DA4CC6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EE8A9-EC1A-4194-8DDF-0F4D81AC068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2240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322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開統一編號：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02415271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受買人抬頭名稱：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要填寫，且年份須與活動辦理年份相同。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品名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數量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單價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請商家填寫齊全，</a:t>
            </a: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壹、貳、參、肆、伍、陸、柒、捌、玖、拾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務必要有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店家統一發票專用章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沒有明細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呈現，請務必附上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購物清單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，並請店家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加蓋店章及負責人章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核銷需附上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第二聯扣抵聯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第三聯收執聯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063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要保人</a:t>
            </a:r>
            <a:r>
              <a:rPr lang="zh-TW" altLang="zh-TW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欄位填寫「</a:t>
            </a:r>
            <a:r>
              <a:rPr lang="zh-TW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」。</a:t>
            </a: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被保險人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欄位填寫「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○○○等共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」，○○○建議為社長或總召姓名。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依各家保險公司規定辦理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例：南山人壽須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蓋社章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社長或總召簽名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要保人</a:t>
            </a:r>
            <a:r>
              <a:rPr lang="zh-TW" altLang="zh-TW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欄位填寫「</a:t>
            </a:r>
            <a:r>
              <a:rPr lang="zh-TW" altLang="zh-TW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依各家保險公司規定辦理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例：南山人壽須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蓋社章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社長或總召簽名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57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949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講師鐘點費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：校內講師每小時最高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元，校外講師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每小時最高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，演講超過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分鐘可算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小時鐘點費，演講超過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分鐘可算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小時鐘點費。核銷須附上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講座海報影本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活動名稱、時間、講師姓名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或相關佐證資料。</a:t>
            </a:r>
          </a:p>
          <a:p>
            <a:pPr lvl="0"/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評審出席費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：校外評審老師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每場最高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2500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元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，校內教職員生不可編列該項目。核銷須附上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評審簽到表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簽到表中含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活動名稱、時間、講師姓名及簽名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以及該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比賽賽程表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或相關佐證資料。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二代健保補充保險費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費率為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2.11%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，機關負擔補充保費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總鐘點費×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2.11%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上半部收據「領款人、身分證字號、服務機關、戶籍地址」欄位須由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講師填寫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，下半部二代健保機關補充保費扣繳表統一由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課外活動組填寫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講師、評審交通費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以服務機關所在地為起點至活動地點計算金額，詳見交通費。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TW" altLang="en-US" sz="1200" b="1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975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152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要開統一編號：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02415271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，受買人抬頭名稱：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註記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郵寄用途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寄件資料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收件資料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2154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寄件資料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收件資料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513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86504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此表相當於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社團專案活動憑證黏貼用紙的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目錄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，用於整合及說明該活動欲申請補助之項目與金額。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社團名稱及活動名稱須以全稱表示。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憑證編號：須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對應社團專案活動憑證黏貼用紙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之憑證編號。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金額：填寫阿拉伯數字即可，若有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更改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則需由本案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經辦人簽名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以示負責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預算科目：須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與活動企劃書之經費預算科目相符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本表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不須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加蓋社章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6504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此表用於整合及說明該預算科目之憑證與金額。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金額欄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空白處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畫線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槓掉。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為此文件處理人之簽名，並請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勾選「已墊付」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，加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蓋社章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憑證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漸層浮貼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，儘量讓所有憑證的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總金額部份露出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不同預算科目之憑證請勿貼在同一張專案活動黏貼憑證用紙上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若為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印刷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費</a:t>
            </a:r>
            <a:r>
              <a:rPr lang="en-US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zh-TW" altLang="en-US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影印費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附上樣張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4363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摘要欄：○○○社於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00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日辦理「○○○」活動補助經費○○○元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補助金額請寫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最後可獲補助之金額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金額欄：請填寫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零、壹、貳、參、肆、伍、陸、柒、捌、玖、拾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空白處須畫線槓掉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領款人：須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同郵局活期存款帳戶戶名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帳戶姓名為繕打列印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，則需帳戶代表人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在下方簽章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身分證字號：不用寫。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住址：學校地址，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宜蘭市神農路一段１號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須於空白處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蓋上社章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日期：拿至課外活動組核銷之日期。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913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006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0EE8A9-EC1A-4194-8DDF-0F4D81AC068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653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要填寫，且年份須與活動辦理年份相同。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受買人抬頭名稱：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品名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數量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單價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請商家填寫齊全，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壹、貳、參、肆、伍、陸、柒、捌、玖、拾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務必要有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，若店章無負責人名字，則需另蓋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負責人私章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收據若有更改，則需在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更改處加蓋負責人私章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國字大寫金額塗改則需重開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無稅籍編號店章之店家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</a:t>
            </a:r>
            <a:r>
              <a:rPr lang="zh-TW" altLang="zh-TW" dirty="0" smtClean="0">
                <a:effectLst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須於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空白處附註</a:t>
            </a:r>
            <a:r>
              <a:rPr lang="zh-TW" altLang="zh-TW" dirty="0" smtClean="0">
                <a:effectLst/>
              </a:rPr>
              <a:t> 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店家名稱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地址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電話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</a:t>
            </a:r>
            <a:r>
              <a:rPr lang="zh-TW" altLang="zh-TW" dirty="0" smtClean="0"/>
              <a:t>負責人</a:t>
            </a:r>
            <a:r>
              <a:rPr lang="zh-TW" altLang="zh-TW" b="1" dirty="0" smtClean="0"/>
              <a:t>身分證字號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店家負責人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簽名或蓋章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至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郵局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購買收據金額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千分之四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面額的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印花稅票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貼於正面。</a:t>
            </a:r>
          </a:p>
          <a:p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為鼓勵店家依法納稅，請儘量找依法登記有統一編號或稅籍編號之店家採購。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結帳前，告知收營員，要開統一編號：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02415271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若忘了開統編，可自行用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原子筆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寫上並由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經辦人簽名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購買的品名及數量需呈現在發票上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，若購買品項沒有明細或是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看不出購買什麼物品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，則須用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原子筆註記明細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在空白處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以示負責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明細要有品名、數量、單價、總計金額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若明細過長而有多張發票，請用釘書機釘在一起。</a:t>
            </a: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開統一編號：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02415271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列印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交易明細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，購買的品名及數量需詳細呈現在其上， 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若購買品項沒有明細或是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看不出購買什麼物品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，則須用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原子筆註記明細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，並由經辦人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以示負責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明細要有品名、數量、單價、總計金額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dirty="0" smtClean="0">
                <a:effectLst/>
              </a:rPr>
              <a:t>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需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影印一份附上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，並在影本註記＂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與正本相符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＂並由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以示負責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或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用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原子筆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在發票上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寫上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發票號碼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發票日期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四位數的隨機碼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並由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經辦人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簽名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若明細過長而有多張發票，請用釘書機釘在一起。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受買人抬頭名稱：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要填寫，且年份須與活動辦理年份相同。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品名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數量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單價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請商家填寫齊全，</a:t>
            </a: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壹、貳、參、肆、伍、陸、柒、捌、玖、拾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務必要有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店家統一發票專用章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沒有明細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呈現，請務必附上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購物清單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，並請店家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加蓋店章及負責人章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核銷需附上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第二聯收執聯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開統一編號：</a:t>
            </a:r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02415271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受買人抬頭名稱：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國立宜蘭大學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日期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要填寫，且年份須與活動辦理年份相同。</a:t>
            </a:r>
          </a:p>
          <a:p>
            <a:pPr lvl="0"/>
            <a:r>
              <a:rPr lang="en-US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品名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數量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單價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總價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請商家填寫齊全，</a:t>
            </a:r>
          </a:p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合計金額欄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請填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國字大寫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壹、貳、參、肆、伍、陸、柒、捌、玖、拾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務必要有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店家統一發票專用章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若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沒有明細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呈現，請務必附上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購物清單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，並請店家</a:t>
            </a: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加蓋店章及負責人章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pPr lvl="0"/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核銷需附上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第二聯扣抵聯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zh-TW" altLang="zh-TW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第三聯收執聯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</a:p>
          <a:p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EE8A9-EC1A-4194-8DDF-0F4D81AC068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95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35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350"/>
            </a:lvl4pPr>
            <a:lvl5pPr marL="1371600" indent="0" algn="ctr">
              <a:buNone/>
              <a:defRPr sz="1350"/>
            </a:lvl5pPr>
            <a:lvl6pPr marL="1714500" indent="0" algn="ctr">
              <a:buNone/>
              <a:defRPr sz="1350"/>
            </a:lvl6pPr>
            <a:lvl7pPr marL="2057400" indent="0" algn="ctr">
              <a:buNone/>
              <a:defRPr sz="1350"/>
            </a:lvl7pPr>
            <a:lvl8pPr marL="2400300" indent="0" algn="ctr">
              <a:buNone/>
              <a:defRPr sz="1350"/>
            </a:lvl8pPr>
            <a:lvl9pPr marL="2743200" indent="0" algn="ctr">
              <a:buNone/>
              <a:defRPr sz="135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 algn="l" eaLnBrk="1" latinLnBrk="0" hangingPunct="1"/>
            <a:fld id="{48D92626-37D2-4832-BF7A-BC283494A20D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94"/>
          <p:cNvGrpSpPr/>
          <p:nvPr userDrawn="1"/>
        </p:nvGrpSpPr>
        <p:grpSpPr>
          <a:xfrm>
            <a:off x="0" y="-22858"/>
            <a:ext cx="9067800" cy="5166955"/>
            <a:chOff x="0" y="-30477"/>
            <a:chExt cx="9067800" cy="6889273"/>
          </a:xfrm>
        </p:grpSpPr>
        <p:cxnSp>
          <p:nvCxnSpPr>
            <p:cNvPr id="13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28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69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571500"/>
            <a:ext cx="1971675" cy="4057650"/>
          </a:xfrm>
        </p:spPr>
        <p:txBody>
          <a:bodyPr vert="eaVert" lIns="45720" tIns="91440" rIns="45720" bIns="9144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571500"/>
            <a:ext cx="5686425" cy="40576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44447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634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772886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6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8 w 1553835"/>
              <a:gd name="connsiteY15" fmla="*/ 508229 h 1475549"/>
              <a:gd name="connsiteX16" fmla="*/ 28814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6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80" y="587703"/>
                  <a:pt x="1553816" y="671720"/>
                </a:cubicBezTo>
                <a:cubicBezTo>
                  <a:pt x="1553153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7" y="1393804"/>
                  <a:pt x="1466218" y="1407428"/>
                </a:cubicBezTo>
                <a:cubicBezTo>
                  <a:pt x="1431710" y="1421053"/>
                  <a:pt x="1382602" y="1439218"/>
                  <a:pt x="1318894" y="1441488"/>
                </a:cubicBezTo>
                <a:cubicBezTo>
                  <a:pt x="1255186" y="1443759"/>
                  <a:pt x="1174225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2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8" y="508229"/>
                </a:cubicBezTo>
                <a:cubicBezTo>
                  <a:pt x="45404" y="390152"/>
                  <a:pt x="26159" y="264128"/>
                  <a:pt x="28814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6" y="57494"/>
                  <a:pt x="1048136" y="58630"/>
                </a:cubicBezTo>
                <a:cubicBezTo>
                  <a:pt x="1141707" y="59765"/>
                  <a:pt x="1214706" y="21163"/>
                  <a:pt x="1291022" y="17757"/>
                </a:cubicBezTo>
                <a:cubicBezTo>
                  <a:pt x="1329180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917171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6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9 w 1553835"/>
              <a:gd name="connsiteY15" fmla="*/ 508229 h 1475549"/>
              <a:gd name="connsiteX16" fmla="*/ 28814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6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80" y="587703"/>
                  <a:pt x="1553816" y="671720"/>
                </a:cubicBezTo>
                <a:cubicBezTo>
                  <a:pt x="1553153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7" y="1393804"/>
                  <a:pt x="1466218" y="1407428"/>
                </a:cubicBezTo>
                <a:cubicBezTo>
                  <a:pt x="1431710" y="1421053"/>
                  <a:pt x="1382602" y="1439218"/>
                  <a:pt x="1318894" y="1441488"/>
                </a:cubicBezTo>
                <a:cubicBezTo>
                  <a:pt x="1255186" y="1443759"/>
                  <a:pt x="1174225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1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9" y="508229"/>
                </a:cubicBezTo>
                <a:cubicBezTo>
                  <a:pt x="45404" y="390152"/>
                  <a:pt x="26159" y="264128"/>
                  <a:pt x="28814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6" y="57494"/>
                  <a:pt x="1048136" y="58630"/>
                </a:cubicBezTo>
                <a:cubicBezTo>
                  <a:pt x="1141707" y="59765"/>
                  <a:pt x="1214706" y="21163"/>
                  <a:pt x="1291022" y="17757"/>
                </a:cubicBezTo>
                <a:cubicBezTo>
                  <a:pt x="1329181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5061455" y="2018420"/>
            <a:ext cx="1165376" cy="1106662"/>
          </a:xfrm>
          <a:custGeom>
            <a:avLst/>
            <a:gdLst>
              <a:gd name="connsiteX0" fmla="*/ 1412215 w 1553834"/>
              <a:gd name="connsiteY0" fmla="*/ 727 h 1475549"/>
              <a:gd name="connsiteX1" fmla="*/ 1506035 w 1553834"/>
              <a:gd name="connsiteY1" fmla="*/ 38193 h 1475549"/>
              <a:gd name="connsiteX2" fmla="*/ 1529925 w 1553834"/>
              <a:gd name="connsiteY2" fmla="*/ 433296 h 1475549"/>
              <a:gd name="connsiteX3" fmla="*/ 1553815 w 1553834"/>
              <a:gd name="connsiteY3" fmla="*/ 671720 h 1475549"/>
              <a:gd name="connsiteX4" fmla="*/ 1525943 w 1553834"/>
              <a:gd name="connsiteY4" fmla="*/ 937392 h 1475549"/>
              <a:gd name="connsiteX5" fmla="*/ 1525943 w 1553834"/>
              <a:gd name="connsiteY5" fmla="*/ 1359744 h 1475549"/>
              <a:gd name="connsiteX6" fmla="*/ 1466217 w 1553834"/>
              <a:gd name="connsiteY6" fmla="*/ 1407428 h 1475549"/>
              <a:gd name="connsiteX7" fmla="*/ 1318893 w 1553834"/>
              <a:gd name="connsiteY7" fmla="*/ 1441488 h 1475549"/>
              <a:gd name="connsiteX8" fmla="*/ 1083971 w 1553834"/>
              <a:gd name="connsiteY8" fmla="*/ 1421053 h 1475549"/>
              <a:gd name="connsiteX9" fmla="*/ 777378 w 1553834"/>
              <a:gd name="connsiteY9" fmla="*/ 1475549 h 1475549"/>
              <a:gd name="connsiteX10" fmla="*/ 482730 w 1553834"/>
              <a:gd name="connsiteY10" fmla="*/ 1421053 h 1475549"/>
              <a:gd name="connsiteX11" fmla="*/ 148264 w 1553834"/>
              <a:gd name="connsiteY11" fmla="*/ 1441488 h 1475549"/>
              <a:gd name="connsiteX12" fmla="*/ 16867 w 1553834"/>
              <a:gd name="connsiteY12" fmla="*/ 1400616 h 1475549"/>
              <a:gd name="connsiteX13" fmla="*/ 12886 w 1553834"/>
              <a:gd name="connsiteY13" fmla="*/ 1134943 h 1475549"/>
              <a:gd name="connsiteX14" fmla="*/ 941 w 1553834"/>
              <a:gd name="connsiteY14" fmla="*/ 903332 h 1475549"/>
              <a:gd name="connsiteX15" fmla="*/ 40758 w 1553834"/>
              <a:gd name="connsiteY15" fmla="*/ 508229 h 1475549"/>
              <a:gd name="connsiteX16" fmla="*/ 28813 w 1553834"/>
              <a:gd name="connsiteY16" fmla="*/ 194872 h 1475549"/>
              <a:gd name="connsiteX17" fmla="*/ 68630 w 1553834"/>
              <a:gd name="connsiteY17" fmla="*/ 72254 h 1475549"/>
              <a:gd name="connsiteX18" fmla="*/ 303552 w 1553834"/>
              <a:gd name="connsiteY18" fmla="*/ 17757 h 1475549"/>
              <a:gd name="connsiteX19" fmla="*/ 514584 w 1553834"/>
              <a:gd name="connsiteY19" fmla="*/ 72254 h 1475549"/>
              <a:gd name="connsiteX20" fmla="*/ 729597 w 1553834"/>
              <a:gd name="connsiteY20" fmla="*/ 10945 h 1475549"/>
              <a:gd name="connsiteX21" fmla="*/ 1048135 w 1553834"/>
              <a:gd name="connsiteY21" fmla="*/ 58630 h 1475549"/>
              <a:gd name="connsiteX22" fmla="*/ 1291021 w 1553834"/>
              <a:gd name="connsiteY22" fmla="*/ 17757 h 1475549"/>
              <a:gd name="connsiteX23" fmla="*/ 1412215 w 1553834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4" h="1475549">
                <a:moveTo>
                  <a:pt x="1412215" y="727"/>
                </a:moveTo>
                <a:cubicBezTo>
                  <a:pt x="1451452" y="-2396"/>
                  <a:pt x="1486126" y="3565"/>
                  <a:pt x="1506035" y="38193"/>
                </a:cubicBezTo>
                <a:cubicBezTo>
                  <a:pt x="1545852" y="107450"/>
                  <a:pt x="1521961" y="327708"/>
                  <a:pt x="1529925" y="433296"/>
                </a:cubicBezTo>
                <a:cubicBezTo>
                  <a:pt x="1537888" y="538884"/>
                  <a:pt x="1554479" y="587703"/>
                  <a:pt x="1553815" y="671720"/>
                </a:cubicBezTo>
                <a:cubicBezTo>
                  <a:pt x="1553152" y="755736"/>
                  <a:pt x="1530588" y="822722"/>
                  <a:pt x="1525943" y="937392"/>
                </a:cubicBezTo>
                <a:cubicBezTo>
                  <a:pt x="1521297" y="1052063"/>
                  <a:pt x="1535897" y="1281405"/>
                  <a:pt x="1525943" y="1359744"/>
                </a:cubicBezTo>
                <a:cubicBezTo>
                  <a:pt x="1515989" y="1438083"/>
                  <a:pt x="1500726" y="1393804"/>
                  <a:pt x="1466217" y="1407428"/>
                </a:cubicBezTo>
                <a:cubicBezTo>
                  <a:pt x="1431709" y="1421053"/>
                  <a:pt x="1382601" y="1439218"/>
                  <a:pt x="1318893" y="1441488"/>
                </a:cubicBezTo>
                <a:cubicBezTo>
                  <a:pt x="1255185" y="1443759"/>
                  <a:pt x="1174224" y="1415376"/>
                  <a:pt x="1083971" y="1421053"/>
                </a:cubicBezTo>
                <a:cubicBezTo>
                  <a:pt x="993719" y="1426729"/>
                  <a:pt x="877585" y="1475549"/>
                  <a:pt x="777378" y="1475549"/>
                </a:cubicBezTo>
                <a:cubicBezTo>
                  <a:pt x="677171" y="1475549"/>
                  <a:pt x="587582" y="1426729"/>
                  <a:pt x="482730" y="1421053"/>
                </a:cubicBezTo>
                <a:cubicBezTo>
                  <a:pt x="377877" y="1415376"/>
                  <a:pt x="225908" y="1444894"/>
                  <a:pt x="148264" y="1441488"/>
                </a:cubicBezTo>
                <a:cubicBezTo>
                  <a:pt x="70621" y="1438083"/>
                  <a:pt x="39430" y="1451707"/>
                  <a:pt x="16867" y="1400616"/>
                </a:cubicBezTo>
                <a:cubicBezTo>
                  <a:pt x="-5696" y="1349525"/>
                  <a:pt x="15540" y="1217824"/>
                  <a:pt x="12886" y="1134943"/>
                </a:cubicBezTo>
                <a:cubicBezTo>
                  <a:pt x="10231" y="1052063"/>
                  <a:pt x="-3705" y="1007784"/>
                  <a:pt x="941" y="903332"/>
                </a:cubicBezTo>
                <a:cubicBezTo>
                  <a:pt x="5586" y="798879"/>
                  <a:pt x="36112" y="626306"/>
                  <a:pt x="40758" y="508229"/>
                </a:cubicBezTo>
                <a:cubicBezTo>
                  <a:pt x="45403" y="390152"/>
                  <a:pt x="26158" y="264128"/>
                  <a:pt x="28813" y="194872"/>
                </a:cubicBezTo>
                <a:cubicBezTo>
                  <a:pt x="31467" y="125615"/>
                  <a:pt x="22840" y="101773"/>
                  <a:pt x="68630" y="72254"/>
                </a:cubicBezTo>
                <a:cubicBezTo>
                  <a:pt x="114420" y="42735"/>
                  <a:pt x="229226" y="17757"/>
                  <a:pt x="303552" y="17757"/>
                </a:cubicBezTo>
                <a:cubicBezTo>
                  <a:pt x="377877" y="17757"/>
                  <a:pt x="443576" y="73389"/>
                  <a:pt x="514584" y="72254"/>
                </a:cubicBezTo>
                <a:cubicBezTo>
                  <a:pt x="585591" y="71118"/>
                  <a:pt x="640672" y="13215"/>
                  <a:pt x="729597" y="10945"/>
                </a:cubicBezTo>
                <a:cubicBezTo>
                  <a:pt x="818522" y="8674"/>
                  <a:pt x="954565" y="57494"/>
                  <a:pt x="1048135" y="58630"/>
                </a:cubicBezTo>
                <a:cubicBezTo>
                  <a:pt x="1141706" y="59765"/>
                  <a:pt x="1214705" y="21163"/>
                  <a:pt x="1291021" y="17757"/>
                </a:cubicBezTo>
                <a:cubicBezTo>
                  <a:pt x="1329179" y="16054"/>
                  <a:pt x="1372979" y="3849"/>
                  <a:pt x="1412215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7205739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5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8 w 1553835"/>
              <a:gd name="connsiteY15" fmla="*/ 508229 h 1475549"/>
              <a:gd name="connsiteX16" fmla="*/ 28813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5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79" y="587703"/>
                  <a:pt x="1553816" y="671720"/>
                </a:cubicBezTo>
                <a:cubicBezTo>
                  <a:pt x="1553152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6" y="1393804"/>
                  <a:pt x="1466218" y="1407428"/>
                </a:cubicBezTo>
                <a:cubicBezTo>
                  <a:pt x="1431709" y="1421053"/>
                  <a:pt x="1382601" y="1439218"/>
                  <a:pt x="1318894" y="1441488"/>
                </a:cubicBezTo>
                <a:cubicBezTo>
                  <a:pt x="1255186" y="1443759"/>
                  <a:pt x="1174224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1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8" y="508229"/>
                </a:cubicBezTo>
                <a:cubicBezTo>
                  <a:pt x="45404" y="390152"/>
                  <a:pt x="26159" y="264128"/>
                  <a:pt x="28813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5" y="57494"/>
                  <a:pt x="1048136" y="58630"/>
                </a:cubicBezTo>
                <a:cubicBezTo>
                  <a:pt x="1141707" y="59765"/>
                  <a:pt x="1214705" y="21163"/>
                  <a:pt x="1291022" y="17757"/>
                </a:cubicBezTo>
                <a:cubicBezTo>
                  <a:pt x="1329181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67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265275" y="122008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89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69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5" y="3734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89"/>
                </a:cubicBezTo>
                <a:cubicBezTo>
                  <a:pt x="3813500" y="1102228"/>
                  <a:pt x="3850098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6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1" y="1482865"/>
                  <a:pt x="566294" y="1513791"/>
                  <a:pt x="371661" y="1510222"/>
                </a:cubicBezTo>
                <a:cubicBezTo>
                  <a:pt x="177028" y="1506654"/>
                  <a:pt x="98842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7" y="1102228"/>
                  <a:pt x="-9287" y="1055837"/>
                  <a:pt x="2358" y="946405"/>
                </a:cubicBezTo>
                <a:cubicBezTo>
                  <a:pt x="14003" y="836972"/>
                  <a:pt x="90524" y="656170"/>
                  <a:pt x="102169" y="532463"/>
                </a:cubicBezTo>
                <a:cubicBezTo>
                  <a:pt x="113814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1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4957431" y="122008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89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70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4" y="3734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89"/>
                </a:cubicBezTo>
                <a:cubicBezTo>
                  <a:pt x="3813500" y="1102228"/>
                  <a:pt x="3850097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5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2" y="1482865"/>
                  <a:pt x="566294" y="1513791"/>
                  <a:pt x="371661" y="1510222"/>
                </a:cubicBezTo>
                <a:cubicBezTo>
                  <a:pt x="177028" y="1506654"/>
                  <a:pt x="98843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8" y="1102228"/>
                  <a:pt x="-9287" y="1055837"/>
                  <a:pt x="2358" y="946405"/>
                </a:cubicBezTo>
                <a:cubicBezTo>
                  <a:pt x="14003" y="836972"/>
                  <a:pt x="90525" y="656170"/>
                  <a:pt x="102170" y="532463"/>
                </a:cubicBezTo>
                <a:cubicBezTo>
                  <a:pt x="113815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2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265275" y="300635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90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69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5" y="3735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90"/>
                </a:cubicBezTo>
                <a:cubicBezTo>
                  <a:pt x="3813500" y="1102228"/>
                  <a:pt x="3850098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6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1" y="1482865"/>
                  <a:pt x="566294" y="1513791"/>
                  <a:pt x="371661" y="1510222"/>
                </a:cubicBezTo>
                <a:cubicBezTo>
                  <a:pt x="177028" y="1506654"/>
                  <a:pt x="98842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7" y="1102228"/>
                  <a:pt x="-9287" y="1055837"/>
                  <a:pt x="2358" y="946405"/>
                </a:cubicBezTo>
                <a:cubicBezTo>
                  <a:pt x="14003" y="836972"/>
                  <a:pt x="90524" y="656170"/>
                  <a:pt x="102169" y="532463"/>
                </a:cubicBezTo>
                <a:cubicBezTo>
                  <a:pt x="113814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1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4957431" y="300635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90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70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4" y="3735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90"/>
                </a:cubicBezTo>
                <a:cubicBezTo>
                  <a:pt x="3813500" y="1102228"/>
                  <a:pt x="3850097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5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2" y="1482865"/>
                  <a:pt x="566294" y="1513791"/>
                  <a:pt x="371661" y="1510222"/>
                </a:cubicBezTo>
                <a:cubicBezTo>
                  <a:pt x="177028" y="1506654"/>
                  <a:pt x="98843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8" y="1102228"/>
                  <a:pt x="-9287" y="1055837"/>
                  <a:pt x="2358" y="946405"/>
                </a:cubicBezTo>
                <a:cubicBezTo>
                  <a:pt x="14003" y="836972"/>
                  <a:pt x="90525" y="656170"/>
                  <a:pt x="102170" y="532463"/>
                </a:cubicBezTo>
                <a:cubicBezTo>
                  <a:pt x="113815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2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08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57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6E1525E-0D15-4E84-8BB4-A6C90420B721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C857F3B-258B-41F3-BC1D-820CE44BD9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040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05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772886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6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8 w 1553835"/>
              <a:gd name="connsiteY15" fmla="*/ 508229 h 1475549"/>
              <a:gd name="connsiteX16" fmla="*/ 28814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6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80" y="587703"/>
                  <a:pt x="1553816" y="671720"/>
                </a:cubicBezTo>
                <a:cubicBezTo>
                  <a:pt x="1553153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7" y="1393804"/>
                  <a:pt x="1466218" y="1407428"/>
                </a:cubicBezTo>
                <a:cubicBezTo>
                  <a:pt x="1431710" y="1421053"/>
                  <a:pt x="1382602" y="1439218"/>
                  <a:pt x="1318894" y="1441488"/>
                </a:cubicBezTo>
                <a:cubicBezTo>
                  <a:pt x="1255186" y="1443759"/>
                  <a:pt x="1174225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2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8" y="508229"/>
                </a:cubicBezTo>
                <a:cubicBezTo>
                  <a:pt x="45404" y="390152"/>
                  <a:pt x="26159" y="264128"/>
                  <a:pt x="28814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6" y="57494"/>
                  <a:pt x="1048136" y="58630"/>
                </a:cubicBezTo>
                <a:cubicBezTo>
                  <a:pt x="1141707" y="59765"/>
                  <a:pt x="1214706" y="21163"/>
                  <a:pt x="1291022" y="17757"/>
                </a:cubicBezTo>
                <a:cubicBezTo>
                  <a:pt x="1329180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917171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6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9 w 1553835"/>
              <a:gd name="connsiteY15" fmla="*/ 508229 h 1475549"/>
              <a:gd name="connsiteX16" fmla="*/ 28814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6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80" y="587703"/>
                  <a:pt x="1553816" y="671720"/>
                </a:cubicBezTo>
                <a:cubicBezTo>
                  <a:pt x="1553153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7" y="1393804"/>
                  <a:pt x="1466218" y="1407428"/>
                </a:cubicBezTo>
                <a:cubicBezTo>
                  <a:pt x="1431710" y="1421053"/>
                  <a:pt x="1382602" y="1439218"/>
                  <a:pt x="1318894" y="1441488"/>
                </a:cubicBezTo>
                <a:cubicBezTo>
                  <a:pt x="1255186" y="1443759"/>
                  <a:pt x="1174225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1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9" y="508229"/>
                </a:cubicBezTo>
                <a:cubicBezTo>
                  <a:pt x="45404" y="390152"/>
                  <a:pt x="26159" y="264128"/>
                  <a:pt x="28814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6" y="57494"/>
                  <a:pt x="1048136" y="58630"/>
                </a:cubicBezTo>
                <a:cubicBezTo>
                  <a:pt x="1141707" y="59765"/>
                  <a:pt x="1214706" y="21163"/>
                  <a:pt x="1291022" y="17757"/>
                </a:cubicBezTo>
                <a:cubicBezTo>
                  <a:pt x="1329181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5061455" y="2018420"/>
            <a:ext cx="1165376" cy="1106662"/>
          </a:xfrm>
          <a:custGeom>
            <a:avLst/>
            <a:gdLst>
              <a:gd name="connsiteX0" fmla="*/ 1412215 w 1553834"/>
              <a:gd name="connsiteY0" fmla="*/ 727 h 1475549"/>
              <a:gd name="connsiteX1" fmla="*/ 1506035 w 1553834"/>
              <a:gd name="connsiteY1" fmla="*/ 38193 h 1475549"/>
              <a:gd name="connsiteX2" fmla="*/ 1529925 w 1553834"/>
              <a:gd name="connsiteY2" fmla="*/ 433296 h 1475549"/>
              <a:gd name="connsiteX3" fmla="*/ 1553815 w 1553834"/>
              <a:gd name="connsiteY3" fmla="*/ 671720 h 1475549"/>
              <a:gd name="connsiteX4" fmla="*/ 1525943 w 1553834"/>
              <a:gd name="connsiteY4" fmla="*/ 937392 h 1475549"/>
              <a:gd name="connsiteX5" fmla="*/ 1525943 w 1553834"/>
              <a:gd name="connsiteY5" fmla="*/ 1359744 h 1475549"/>
              <a:gd name="connsiteX6" fmla="*/ 1466217 w 1553834"/>
              <a:gd name="connsiteY6" fmla="*/ 1407428 h 1475549"/>
              <a:gd name="connsiteX7" fmla="*/ 1318893 w 1553834"/>
              <a:gd name="connsiteY7" fmla="*/ 1441488 h 1475549"/>
              <a:gd name="connsiteX8" fmla="*/ 1083971 w 1553834"/>
              <a:gd name="connsiteY8" fmla="*/ 1421053 h 1475549"/>
              <a:gd name="connsiteX9" fmla="*/ 777378 w 1553834"/>
              <a:gd name="connsiteY9" fmla="*/ 1475549 h 1475549"/>
              <a:gd name="connsiteX10" fmla="*/ 482730 w 1553834"/>
              <a:gd name="connsiteY10" fmla="*/ 1421053 h 1475549"/>
              <a:gd name="connsiteX11" fmla="*/ 148264 w 1553834"/>
              <a:gd name="connsiteY11" fmla="*/ 1441488 h 1475549"/>
              <a:gd name="connsiteX12" fmla="*/ 16867 w 1553834"/>
              <a:gd name="connsiteY12" fmla="*/ 1400616 h 1475549"/>
              <a:gd name="connsiteX13" fmla="*/ 12886 w 1553834"/>
              <a:gd name="connsiteY13" fmla="*/ 1134943 h 1475549"/>
              <a:gd name="connsiteX14" fmla="*/ 941 w 1553834"/>
              <a:gd name="connsiteY14" fmla="*/ 903332 h 1475549"/>
              <a:gd name="connsiteX15" fmla="*/ 40758 w 1553834"/>
              <a:gd name="connsiteY15" fmla="*/ 508229 h 1475549"/>
              <a:gd name="connsiteX16" fmla="*/ 28813 w 1553834"/>
              <a:gd name="connsiteY16" fmla="*/ 194872 h 1475549"/>
              <a:gd name="connsiteX17" fmla="*/ 68630 w 1553834"/>
              <a:gd name="connsiteY17" fmla="*/ 72254 h 1475549"/>
              <a:gd name="connsiteX18" fmla="*/ 303552 w 1553834"/>
              <a:gd name="connsiteY18" fmla="*/ 17757 h 1475549"/>
              <a:gd name="connsiteX19" fmla="*/ 514584 w 1553834"/>
              <a:gd name="connsiteY19" fmla="*/ 72254 h 1475549"/>
              <a:gd name="connsiteX20" fmla="*/ 729597 w 1553834"/>
              <a:gd name="connsiteY20" fmla="*/ 10945 h 1475549"/>
              <a:gd name="connsiteX21" fmla="*/ 1048135 w 1553834"/>
              <a:gd name="connsiteY21" fmla="*/ 58630 h 1475549"/>
              <a:gd name="connsiteX22" fmla="*/ 1291021 w 1553834"/>
              <a:gd name="connsiteY22" fmla="*/ 17757 h 1475549"/>
              <a:gd name="connsiteX23" fmla="*/ 1412215 w 1553834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4" h="1475549">
                <a:moveTo>
                  <a:pt x="1412215" y="727"/>
                </a:moveTo>
                <a:cubicBezTo>
                  <a:pt x="1451452" y="-2396"/>
                  <a:pt x="1486126" y="3565"/>
                  <a:pt x="1506035" y="38193"/>
                </a:cubicBezTo>
                <a:cubicBezTo>
                  <a:pt x="1545852" y="107450"/>
                  <a:pt x="1521961" y="327708"/>
                  <a:pt x="1529925" y="433296"/>
                </a:cubicBezTo>
                <a:cubicBezTo>
                  <a:pt x="1537888" y="538884"/>
                  <a:pt x="1554479" y="587703"/>
                  <a:pt x="1553815" y="671720"/>
                </a:cubicBezTo>
                <a:cubicBezTo>
                  <a:pt x="1553152" y="755736"/>
                  <a:pt x="1530588" y="822722"/>
                  <a:pt x="1525943" y="937392"/>
                </a:cubicBezTo>
                <a:cubicBezTo>
                  <a:pt x="1521297" y="1052063"/>
                  <a:pt x="1535897" y="1281405"/>
                  <a:pt x="1525943" y="1359744"/>
                </a:cubicBezTo>
                <a:cubicBezTo>
                  <a:pt x="1515989" y="1438083"/>
                  <a:pt x="1500726" y="1393804"/>
                  <a:pt x="1466217" y="1407428"/>
                </a:cubicBezTo>
                <a:cubicBezTo>
                  <a:pt x="1431709" y="1421053"/>
                  <a:pt x="1382601" y="1439218"/>
                  <a:pt x="1318893" y="1441488"/>
                </a:cubicBezTo>
                <a:cubicBezTo>
                  <a:pt x="1255185" y="1443759"/>
                  <a:pt x="1174224" y="1415376"/>
                  <a:pt x="1083971" y="1421053"/>
                </a:cubicBezTo>
                <a:cubicBezTo>
                  <a:pt x="993719" y="1426729"/>
                  <a:pt x="877585" y="1475549"/>
                  <a:pt x="777378" y="1475549"/>
                </a:cubicBezTo>
                <a:cubicBezTo>
                  <a:pt x="677171" y="1475549"/>
                  <a:pt x="587582" y="1426729"/>
                  <a:pt x="482730" y="1421053"/>
                </a:cubicBezTo>
                <a:cubicBezTo>
                  <a:pt x="377877" y="1415376"/>
                  <a:pt x="225908" y="1444894"/>
                  <a:pt x="148264" y="1441488"/>
                </a:cubicBezTo>
                <a:cubicBezTo>
                  <a:pt x="70621" y="1438083"/>
                  <a:pt x="39430" y="1451707"/>
                  <a:pt x="16867" y="1400616"/>
                </a:cubicBezTo>
                <a:cubicBezTo>
                  <a:pt x="-5696" y="1349525"/>
                  <a:pt x="15540" y="1217824"/>
                  <a:pt x="12886" y="1134943"/>
                </a:cubicBezTo>
                <a:cubicBezTo>
                  <a:pt x="10231" y="1052063"/>
                  <a:pt x="-3705" y="1007784"/>
                  <a:pt x="941" y="903332"/>
                </a:cubicBezTo>
                <a:cubicBezTo>
                  <a:pt x="5586" y="798879"/>
                  <a:pt x="36112" y="626306"/>
                  <a:pt x="40758" y="508229"/>
                </a:cubicBezTo>
                <a:cubicBezTo>
                  <a:pt x="45403" y="390152"/>
                  <a:pt x="26158" y="264128"/>
                  <a:pt x="28813" y="194872"/>
                </a:cubicBezTo>
                <a:cubicBezTo>
                  <a:pt x="31467" y="125615"/>
                  <a:pt x="22840" y="101773"/>
                  <a:pt x="68630" y="72254"/>
                </a:cubicBezTo>
                <a:cubicBezTo>
                  <a:pt x="114420" y="42735"/>
                  <a:pt x="229226" y="17757"/>
                  <a:pt x="303552" y="17757"/>
                </a:cubicBezTo>
                <a:cubicBezTo>
                  <a:pt x="377877" y="17757"/>
                  <a:pt x="443576" y="73389"/>
                  <a:pt x="514584" y="72254"/>
                </a:cubicBezTo>
                <a:cubicBezTo>
                  <a:pt x="585591" y="71118"/>
                  <a:pt x="640672" y="13215"/>
                  <a:pt x="729597" y="10945"/>
                </a:cubicBezTo>
                <a:cubicBezTo>
                  <a:pt x="818522" y="8674"/>
                  <a:pt x="954565" y="57494"/>
                  <a:pt x="1048135" y="58630"/>
                </a:cubicBezTo>
                <a:cubicBezTo>
                  <a:pt x="1141706" y="59765"/>
                  <a:pt x="1214705" y="21163"/>
                  <a:pt x="1291021" y="17757"/>
                </a:cubicBezTo>
                <a:cubicBezTo>
                  <a:pt x="1329179" y="16054"/>
                  <a:pt x="1372979" y="3849"/>
                  <a:pt x="1412215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7205739" y="2018420"/>
            <a:ext cx="1165376" cy="1106662"/>
          </a:xfrm>
          <a:custGeom>
            <a:avLst/>
            <a:gdLst>
              <a:gd name="connsiteX0" fmla="*/ 1412216 w 1553835"/>
              <a:gd name="connsiteY0" fmla="*/ 727 h 1475549"/>
              <a:gd name="connsiteX1" fmla="*/ 1506035 w 1553835"/>
              <a:gd name="connsiteY1" fmla="*/ 38193 h 1475549"/>
              <a:gd name="connsiteX2" fmla="*/ 1529926 w 1553835"/>
              <a:gd name="connsiteY2" fmla="*/ 433296 h 1475549"/>
              <a:gd name="connsiteX3" fmla="*/ 1553816 w 1553835"/>
              <a:gd name="connsiteY3" fmla="*/ 671720 h 1475549"/>
              <a:gd name="connsiteX4" fmla="*/ 1525944 w 1553835"/>
              <a:gd name="connsiteY4" fmla="*/ 937392 h 1475549"/>
              <a:gd name="connsiteX5" fmla="*/ 1525944 w 1553835"/>
              <a:gd name="connsiteY5" fmla="*/ 1359744 h 1475549"/>
              <a:gd name="connsiteX6" fmla="*/ 1466218 w 1553835"/>
              <a:gd name="connsiteY6" fmla="*/ 1407428 h 1475549"/>
              <a:gd name="connsiteX7" fmla="*/ 1318894 w 1553835"/>
              <a:gd name="connsiteY7" fmla="*/ 1441488 h 1475549"/>
              <a:gd name="connsiteX8" fmla="*/ 1083972 w 1553835"/>
              <a:gd name="connsiteY8" fmla="*/ 1421053 h 1475549"/>
              <a:gd name="connsiteX9" fmla="*/ 777379 w 1553835"/>
              <a:gd name="connsiteY9" fmla="*/ 1475549 h 1475549"/>
              <a:gd name="connsiteX10" fmla="*/ 482731 w 1553835"/>
              <a:gd name="connsiteY10" fmla="*/ 1421053 h 1475549"/>
              <a:gd name="connsiteX11" fmla="*/ 148265 w 1553835"/>
              <a:gd name="connsiteY11" fmla="*/ 1441488 h 1475549"/>
              <a:gd name="connsiteX12" fmla="*/ 16868 w 1553835"/>
              <a:gd name="connsiteY12" fmla="*/ 1400616 h 1475549"/>
              <a:gd name="connsiteX13" fmla="*/ 12886 w 1553835"/>
              <a:gd name="connsiteY13" fmla="*/ 1134943 h 1475549"/>
              <a:gd name="connsiteX14" fmla="*/ 941 w 1553835"/>
              <a:gd name="connsiteY14" fmla="*/ 903332 h 1475549"/>
              <a:gd name="connsiteX15" fmla="*/ 40758 w 1553835"/>
              <a:gd name="connsiteY15" fmla="*/ 508229 h 1475549"/>
              <a:gd name="connsiteX16" fmla="*/ 28813 w 1553835"/>
              <a:gd name="connsiteY16" fmla="*/ 194872 h 1475549"/>
              <a:gd name="connsiteX17" fmla="*/ 68631 w 1553835"/>
              <a:gd name="connsiteY17" fmla="*/ 72254 h 1475549"/>
              <a:gd name="connsiteX18" fmla="*/ 303553 w 1553835"/>
              <a:gd name="connsiteY18" fmla="*/ 17757 h 1475549"/>
              <a:gd name="connsiteX19" fmla="*/ 514585 w 1553835"/>
              <a:gd name="connsiteY19" fmla="*/ 72254 h 1475549"/>
              <a:gd name="connsiteX20" fmla="*/ 729598 w 1553835"/>
              <a:gd name="connsiteY20" fmla="*/ 10945 h 1475549"/>
              <a:gd name="connsiteX21" fmla="*/ 1048136 w 1553835"/>
              <a:gd name="connsiteY21" fmla="*/ 58630 h 1475549"/>
              <a:gd name="connsiteX22" fmla="*/ 1291022 w 1553835"/>
              <a:gd name="connsiteY22" fmla="*/ 17757 h 1475549"/>
              <a:gd name="connsiteX23" fmla="*/ 1412216 w 1553835"/>
              <a:gd name="connsiteY23" fmla="*/ 727 h 147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3835" h="1475549">
                <a:moveTo>
                  <a:pt x="1412216" y="727"/>
                </a:moveTo>
                <a:cubicBezTo>
                  <a:pt x="1451453" y="-2396"/>
                  <a:pt x="1486127" y="3565"/>
                  <a:pt x="1506035" y="38193"/>
                </a:cubicBezTo>
                <a:cubicBezTo>
                  <a:pt x="1545853" y="107450"/>
                  <a:pt x="1521962" y="327708"/>
                  <a:pt x="1529926" y="433296"/>
                </a:cubicBezTo>
                <a:cubicBezTo>
                  <a:pt x="1537889" y="538884"/>
                  <a:pt x="1554479" y="587703"/>
                  <a:pt x="1553816" y="671720"/>
                </a:cubicBezTo>
                <a:cubicBezTo>
                  <a:pt x="1553152" y="755736"/>
                  <a:pt x="1530589" y="822722"/>
                  <a:pt x="1525944" y="937392"/>
                </a:cubicBezTo>
                <a:cubicBezTo>
                  <a:pt x="1521298" y="1052063"/>
                  <a:pt x="1535898" y="1281405"/>
                  <a:pt x="1525944" y="1359744"/>
                </a:cubicBezTo>
                <a:cubicBezTo>
                  <a:pt x="1515990" y="1438083"/>
                  <a:pt x="1500726" y="1393804"/>
                  <a:pt x="1466218" y="1407428"/>
                </a:cubicBezTo>
                <a:cubicBezTo>
                  <a:pt x="1431709" y="1421053"/>
                  <a:pt x="1382601" y="1439218"/>
                  <a:pt x="1318894" y="1441488"/>
                </a:cubicBezTo>
                <a:cubicBezTo>
                  <a:pt x="1255186" y="1443759"/>
                  <a:pt x="1174224" y="1415376"/>
                  <a:pt x="1083972" y="1421053"/>
                </a:cubicBezTo>
                <a:cubicBezTo>
                  <a:pt x="993720" y="1426729"/>
                  <a:pt x="877586" y="1475549"/>
                  <a:pt x="777379" y="1475549"/>
                </a:cubicBezTo>
                <a:cubicBezTo>
                  <a:pt x="677172" y="1475549"/>
                  <a:pt x="587583" y="1426729"/>
                  <a:pt x="482731" y="1421053"/>
                </a:cubicBezTo>
                <a:cubicBezTo>
                  <a:pt x="377878" y="1415376"/>
                  <a:pt x="225909" y="1444894"/>
                  <a:pt x="148265" y="1441488"/>
                </a:cubicBezTo>
                <a:cubicBezTo>
                  <a:pt x="70621" y="1438083"/>
                  <a:pt x="39431" y="1451707"/>
                  <a:pt x="16868" y="1400616"/>
                </a:cubicBezTo>
                <a:cubicBezTo>
                  <a:pt x="-5695" y="1349525"/>
                  <a:pt x="15541" y="1217824"/>
                  <a:pt x="12886" y="1134943"/>
                </a:cubicBezTo>
                <a:cubicBezTo>
                  <a:pt x="10232" y="1052063"/>
                  <a:pt x="-3704" y="1007784"/>
                  <a:pt x="941" y="903332"/>
                </a:cubicBezTo>
                <a:cubicBezTo>
                  <a:pt x="5587" y="798879"/>
                  <a:pt x="36113" y="626306"/>
                  <a:pt x="40758" y="508229"/>
                </a:cubicBezTo>
                <a:cubicBezTo>
                  <a:pt x="45404" y="390152"/>
                  <a:pt x="26159" y="264128"/>
                  <a:pt x="28813" y="194872"/>
                </a:cubicBezTo>
                <a:cubicBezTo>
                  <a:pt x="31468" y="125615"/>
                  <a:pt x="22841" y="101773"/>
                  <a:pt x="68631" y="72254"/>
                </a:cubicBezTo>
                <a:cubicBezTo>
                  <a:pt x="114420" y="42735"/>
                  <a:pt x="229227" y="17757"/>
                  <a:pt x="303553" y="17757"/>
                </a:cubicBezTo>
                <a:cubicBezTo>
                  <a:pt x="377878" y="17757"/>
                  <a:pt x="443577" y="73389"/>
                  <a:pt x="514585" y="72254"/>
                </a:cubicBezTo>
                <a:cubicBezTo>
                  <a:pt x="585592" y="71118"/>
                  <a:pt x="640673" y="13215"/>
                  <a:pt x="729598" y="10945"/>
                </a:cubicBezTo>
                <a:cubicBezTo>
                  <a:pt x="818523" y="8674"/>
                  <a:pt x="954565" y="57494"/>
                  <a:pt x="1048136" y="58630"/>
                </a:cubicBezTo>
                <a:cubicBezTo>
                  <a:pt x="1141707" y="59765"/>
                  <a:pt x="1214705" y="21163"/>
                  <a:pt x="1291022" y="17757"/>
                </a:cubicBezTo>
                <a:cubicBezTo>
                  <a:pt x="1329181" y="16054"/>
                  <a:pt x="1372980" y="3849"/>
                  <a:pt x="1412216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4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265275" y="122008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89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69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5" y="3734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89"/>
                </a:cubicBezTo>
                <a:cubicBezTo>
                  <a:pt x="3813500" y="1102228"/>
                  <a:pt x="3850098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6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1" y="1482865"/>
                  <a:pt x="566294" y="1513791"/>
                  <a:pt x="371661" y="1510222"/>
                </a:cubicBezTo>
                <a:cubicBezTo>
                  <a:pt x="177028" y="1506654"/>
                  <a:pt x="98842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7" y="1102228"/>
                  <a:pt x="-9287" y="1055837"/>
                  <a:pt x="2358" y="946405"/>
                </a:cubicBezTo>
                <a:cubicBezTo>
                  <a:pt x="14003" y="836972"/>
                  <a:pt x="90524" y="656170"/>
                  <a:pt x="102169" y="532463"/>
                </a:cubicBezTo>
                <a:cubicBezTo>
                  <a:pt x="113814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1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4957431" y="122008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89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70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4" y="3734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89"/>
                </a:cubicBezTo>
                <a:cubicBezTo>
                  <a:pt x="3813500" y="1102228"/>
                  <a:pt x="3850097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5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2" y="1482865"/>
                  <a:pt x="566294" y="1513791"/>
                  <a:pt x="371661" y="1510222"/>
                </a:cubicBezTo>
                <a:cubicBezTo>
                  <a:pt x="177028" y="1506654"/>
                  <a:pt x="98843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8" y="1102228"/>
                  <a:pt x="-9287" y="1055837"/>
                  <a:pt x="2358" y="946405"/>
                </a:cubicBezTo>
                <a:cubicBezTo>
                  <a:pt x="14003" y="836972"/>
                  <a:pt x="90525" y="656170"/>
                  <a:pt x="102170" y="532463"/>
                </a:cubicBezTo>
                <a:cubicBezTo>
                  <a:pt x="113815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2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265275" y="300635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90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69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5" y="3735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90"/>
                </a:cubicBezTo>
                <a:cubicBezTo>
                  <a:pt x="3813500" y="1102228"/>
                  <a:pt x="3850098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6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1" y="1482865"/>
                  <a:pt x="566294" y="1513791"/>
                  <a:pt x="371661" y="1510222"/>
                </a:cubicBezTo>
                <a:cubicBezTo>
                  <a:pt x="177028" y="1506654"/>
                  <a:pt x="98842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7" y="1102228"/>
                  <a:pt x="-9287" y="1055837"/>
                  <a:pt x="2358" y="946405"/>
                </a:cubicBezTo>
                <a:cubicBezTo>
                  <a:pt x="14003" y="836972"/>
                  <a:pt x="90524" y="656170"/>
                  <a:pt x="102169" y="532463"/>
                </a:cubicBezTo>
                <a:cubicBezTo>
                  <a:pt x="113814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1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4957431" y="3006356"/>
            <a:ext cx="2921296" cy="1159430"/>
          </a:xfrm>
          <a:custGeom>
            <a:avLst/>
            <a:gdLst>
              <a:gd name="connsiteX0" fmla="*/ 3540059 w 3895061"/>
              <a:gd name="connsiteY0" fmla="*/ 761 h 1545907"/>
              <a:gd name="connsiteX1" fmla="*/ 3775240 w 3895061"/>
              <a:gd name="connsiteY1" fmla="*/ 40014 h 1545907"/>
              <a:gd name="connsiteX2" fmla="*/ 3835127 w 3895061"/>
              <a:gd name="connsiteY2" fmla="*/ 453957 h 1545907"/>
              <a:gd name="connsiteX3" fmla="*/ 3895013 w 3895061"/>
              <a:gd name="connsiteY3" fmla="*/ 703749 h 1545907"/>
              <a:gd name="connsiteX4" fmla="*/ 3825145 w 3895061"/>
              <a:gd name="connsiteY4" fmla="*/ 982090 h 1545907"/>
              <a:gd name="connsiteX5" fmla="*/ 3825145 w 3895061"/>
              <a:gd name="connsiteY5" fmla="*/ 1424580 h 1545907"/>
              <a:gd name="connsiteX6" fmla="*/ 3675428 w 3895061"/>
              <a:gd name="connsiteY6" fmla="*/ 1474538 h 1545907"/>
              <a:gd name="connsiteX7" fmla="*/ 3306124 w 3895061"/>
              <a:gd name="connsiteY7" fmla="*/ 1510222 h 1545907"/>
              <a:gd name="connsiteX8" fmla="*/ 2717236 w 3895061"/>
              <a:gd name="connsiteY8" fmla="*/ 1488812 h 1545907"/>
              <a:gd name="connsiteX9" fmla="*/ 1948686 w 3895061"/>
              <a:gd name="connsiteY9" fmla="*/ 1545907 h 1545907"/>
              <a:gd name="connsiteX10" fmla="*/ 1210079 w 3895061"/>
              <a:gd name="connsiteY10" fmla="*/ 1488812 h 1545907"/>
              <a:gd name="connsiteX11" fmla="*/ 371661 w 3895061"/>
              <a:gd name="connsiteY11" fmla="*/ 1510222 h 1545907"/>
              <a:gd name="connsiteX12" fmla="*/ 42283 w 3895061"/>
              <a:gd name="connsiteY12" fmla="*/ 1467401 h 1545907"/>
              <a:gd name="connsiteX13" fmla="*/ 32301 w 3895061"/>
              <a:gd name="connsiteY13" fmla="*/ 1189060 h 1545907"/>
              <a:gd name="connsiteX14" fmla="*/ 2358 w 3895061"/>
              <a:gd name="connsiteY14" fmla="*/ 946405 h 1545907"/>
              <a:gd name="connsiteX15" fmla="*/ 102170 w 3895061"/>
              <a:gd name="connsiteY15" fmla="*/ 532463 h 1545907"/>
              <a:gd name="connsiteX16" fmla="*/ 72227 w 3895061"/>
              <a:gd name="connsiteY16" fmla="*/ 204164 h 1545907"/>
              <a:gd name="connsiteX17" fmla="*/ 172038 w 3895061"/>
              <a:gd name="connsiteY17" fmla="*/ 75699 h 1545907"/>
              <a:gd name="connsiteX18" fmla="*/ 760927 w 3895061"/>
              <a:gd name="connsiteY18" fmla="*/ 18604 h 1545907"/>
              <a:gd name="connsiteX19" fmla="*/ 1289929 w 3895061"/>
              <a:gd name="connsiteY19" fmla="*/ 75699 h 1545907"/>
              <a:gd name="connsiteX20" fmla="*/ 1828912 w 3895061"/>
              <a:gd name="connsiteY20" fmla="*/ 11466 h 1545907"/>
              <a:gd name="connsiteX21" fmla="*/ 2627405 w 3895061"/>
              <a:gd name="connsiteY21" fmla="*/ 61425 h 1545907"/>
              <a:gd name="connsiteX22" fmla="*/ 3236257 w 3895061"/>
              <a:gd name="connsiteY22" fmla="*/ 18604 h 1545907"/>
              <a:gd name="connsiteX23" fmla="*/ 3540059 w 3895061"/>
              <a:gd name="connsiteY23" fmla="*/ 761 h 1545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95061" h="1545907">
                <a:moveTo>
                  <a:pt x="3540059" y="761"/>
                </a:moveTo>
                <a:cubicBezTo>
                  <a:pt x="3638415" y="-2510"/>
                  <a:pt x="3725334" y="3735"/>
                  <a:pt x="3775240" y="40014"/>
                </a:cubicBezTo>
                <a:cubicBezTo>
                  <a:pt x="3875051" y="112573"/>
                  <a:pt x="3815164" y="343334"/>
                  <a:pt x="3835127" y="453957"/>
                </a:cubicBezTo>
                <a:cubicBezTo>
                  <a:pt x="3855089" y="564579"/>
                  <a:pt x="3896677" y="615727"/>
                  <a:pt x="3895013" y="703749"/>
                </a:cubicBezTo>
                <a:cubicBezTo>
                  <a:pt x="3893350" y="791771"/>
                  <a:pt x="3836790" y="861951"/>
                  <a:pt x="3825145" y="982090"/>
                </a:cubicBezTo>
                <a:cubicBezTo>
                  <a:pt x="3813500" y="1102228"/>
                  <a:pt x="3850097" y="1342505"/>
                  <a:pt x="3825145" y="1424580"/>
                </a:cubicBezTo>
                <a:cubicBezTo>
                  <a:pt x="3800192" y="1506654"/>
                  <a:pt x="3761931" y="1460264"/>
                  <a:pt x="3675428" y="1474538"/>
                </a:cubicBezTo>
                <a:cubicBezTo>
                  <a:pt x="3588924" y="1488812"/>
                  <a:pt x="3465823" y="1507844"/>
                  <a:pt x="3306124" y="1510222"/>
                </a:cubicBezTo>
                <a:cubicBezTo>
                  <a:pt x="3146425" y="1512601"/>
                  <a:pt x="2943475" y="1482865"/>
                  <a:pt x="2717236" y="1488812"/>
                </a:cubicBezTo>
                <a:cubicBezTo>
                  <a:pt x="2490997" y="1494759"/>
                  <a:pt x="2199879" y="1545907"/>
                  <a:pt x="1948686" y="1545907"/>
                </a:cubicBezTo>
                <a:cubicBezTo>
                  <a:pt x="1697494" y="1545907"/>
                  <a:pt x="1472917" y="1494759"/>
                  <a:pt x="1210079" y="1488812"/>
                </a:cubicBezTo>
                <a:cubicBezTo>
                  <a:pt x="947242" y="1482865"/>
                  <a:pt x="566294" y="1513791"/>
                  <a:pt x="371661" y="1510222"/>
                </a:cubicBezTo>
                <a:cubicBezTo>
                  <a:pt x="177028" y="1506654"/>
                  <a:pt x="98843" y="1520928"/>
                  <a:pt x="42283" y="1467401"/>
                </a:cubicBezTo>
                <a:cubicBezTo>
                  <a:pt x="-14277" y="1413874"/>
                  <a:pt x="38955" y="1275893"/>
                  <a:pt x="32301" y="1189060"/>
                </a:cubicBezTo>
                <a:cubicBezTo>
                  <a:pt x="25648" y="1102228"/>
                  <a:pt x="-9287" y="1055837"/>
                  <a:pt x="2358" y="946405"/>
                </a:cubicBezTo>
                <a:cubicBezTo>
                  <a:pt x="14003" y="836972"/>
                  <a:pt x="90525" y="656170"/>
                  <a:pt x="102170" y="532463"/>
                </a:cubicBezTo>
                <a:cubicBezTo>
                  <a:pt x="113815" y="408756"/>
                  <a:pt x="65573" y="276723"/>
                  <a:pt x="72227" y="204164"/>
                </a:cubicBezTo>
                <a:cubicBezTo>
                  <a:pt x="78880" y="131605"/>
                  <a:pt x="57255" y="106625"/>
                  <a:pt x="172038" y="75699"/>
                </a:cubicBezTo>
                <a:cubicBezTo>
                  <a:pt x="286821" y="44772"/>
                  <a:pt x="574612" y="18604"/>
                  <a:pt x="760927" y="18604"/>
                </a:cubicBezTo>
                <a:cubicBezTo>
                  <a:pt x="947242" y="18604"/>
                  <a:pt x="1111932" y="76888"/>
                  <a:pt x="1289929" y="75699"/>
                </a:cubicBezTo>
                <a:cubicBezTo>
                  <a:pt x="1467927" y="74509"/>
                  <a:pt x="1606000" y="13845"/>
                  <a:pt x="1828912" y="11466"/>
                </a:cubicBezTo>
                <a:cubicBezTo>
                  <a:pt x="2051824" y="9088"/>
                  <a:pt x="2392847" y="60236"/>
                  <a:pt x="2627405" y="61425"/>
                </a:cubicBezTo>
                <a:cubicBezTo>
                  <a:pt x="2861962" y="62614"/>
                  <a:pt x="3044951" y="22172"/>
                  <a:pt x="3236257" y="18604"/>
                </a:cubicBezTo>
                <a:cubicBezTo>
                  <a:pt x="3331910" y="16820"/>
                  <a:pt x="3441703" y="4032"/>
                  <a:pt x="3540059" y="76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4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97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611D-93E3-4A17-BC35-F608DB989D0C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CD4ED-DB8D-4ED0-8B82-16AF42A8B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4745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413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3429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9144000" cy="3429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3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b="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3720103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611D-93E3-4A17-BC35-F608DB989D0C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CD4ED-DB8D-4ED0-8B82-16AF42A8BE2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8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1714500"/>
            <a:ext cx="3566160" cy="301752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714500"/>
            <a:ext cx="3566160" cy="301752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24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25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225841"/>
            <a:ext cx="3566160" cy="25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3166" y="1634727"/>
            <a:ext cx="3566160" cy="6172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72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3166" y="2225841"/>
            <a:ext cx="3566160" cy="25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92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3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1525E-0D15-4E84-8BB4-A6C90420B721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7F3B-258B-41F3-BC1D-820CE44BD9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1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353632"/>
            <a:ext cx="3291840" cy="13030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617220"/>
            <a:ext cx="4258818" cy="388848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1693129"/>
            <a:ext cx="3291840" cy="282172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0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720104"/>
            <a:ext cx="5829300" cy="1097280"/>
          </a:xfrm>
        </p:spPr>
        <p:txBody>
          <a:bodyPr anchor="ctr">
            <a:normAutofit/>
          </a:bodyPr>
          <a:lstStyle>
            <a:lvl1pPr algn="r">
              <a:defRPr sz="375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3429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3720104"/>
            <a:ext cx="2400300" cy="1097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3948080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3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714500"/>
            <a:ext cx="7290055" cy="3017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4853028"/>
            <a:ext cx="1615607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4853028"/>
            <a:ext cx="4426094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4853028"/>
            <a:ext cx="73025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61974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6"/>
          <p:cNvPicPr>
            <a:picLocks noChangeAspect="1"/>
          </p:cNvPicPr>
          <p:nvPr userDrawn="1"/>
        </p:nvPicPr>
        <p:blipFill rotWithShape="1">
          <a:blip r:embed="rId16"/>
          <a:srcRect t="15951" b="15951"/>
          <a:stretch/>
        </p:blipFill>
        <p:spPr>
          <a:xfrm>
            <a:off x="-1" y="0"/>
            <a:ext cx="91440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9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  <p:sldLayoutId id="2147484203" r:id="rId12"/>
    <p:sldLayoutId id="2147484204" r:id="rId13"/>
    <p:sldLayoutId id="2147484205" r:id="rId14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75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8"/>
          <a:srcRect t="15951" b="15951"/>
          <a:stretch/>
        </p:blipFill>
        <p:spPr>
          <a:xfrm>
            <a:off x="-1" y="0"/>
            <a:ext cx="91440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</p:sldLayoutIdLst>
  <mc:AlternateContent xmlns:mc="http://schemas.openxmlformats.org/markup-compatibility/2006" xmlns:p14="http://schemas.microsoft.com/office/powerpoint/2010/main">
    <mc:Choice Requires="p14">
      <p:transition p14:dur="10" advClick="0" advTm="10000">
        <p:sndAc>
          <p:endSnd/>
        </p:sndAc>
      </p:transition>
    </mc:Choice>
    <mc:Fallback xmlns="">
      <p:transition advClick="0" advTm="10000">
        <p:sndAc>
          <p:endSnd/>
        </p:sndAc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iuosa.niu.edu.tw/var/file/4/1004/img/118/118021355.xls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niuosa.niu.edu.tw/p/412-1004-583.php" TargetMode="External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niuosa.niu.edu.tw/var/file/4/1004/img/118/350316068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138093" y="915566"/>
            <a:ext cx="4680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zh-TW" altLang="en-US" sz="7200" b="1" dirty="0" smtClean="0">
                <a:solidFill>
                  <a:srgbClr val="3891DE">
                    <a:lumMod val="50000"/>
                  </a:srgbClr>
                </a:solidFill>
                <a:latin typeface="Arial"/>
                <a:ea typeface="微软雅黑"/>
              </a:rPr>
              <a:t>社團</a:t>
            </a:r>
            <a:r>
              <a:rPr lang="zh-TW" altLang="en-US" sz="7200" b="1" dirty="0" smtClean="0">
                <a:solidFill>
                  <a:srgbClr val="FFC000"/>
                </a:solidFill>
                <a:latin typeface="Arial"/>
                <a:ea typeface="微软雅黑"/>
              </a:rPr>
              <a:t>核銷</a:t>
            </a:r>
            <a:r>
              <a:rPr lang="zh-TW" altLang="en-US" sz="7200" b="1" dirty="0" smtClean="0">
                <a:solidFill>
                  <a:srgbClr val="3891DE">
                    <a:lumMod val="50000"/>
                  </a:srgbClr>
                </a:solidFill>
                <a:latin typeface="Arial"/>
                <a:ea typeface="微软雅黑"/>
              </a:rPr>
              <a:t>簡易</a:t>
            </a:r>
            <a:r>
              <a:rPr lang="zh-TW" altLang="en-US" sz="7200" b="1" dirty="0">
                <a:solidFill>
                  <a:srgbClr val="3891DE">
                    <a:lumMod val="50000"/>
                  </a:srgbClr>
                </a:solidFill>
                <a:latin typeface="Arial"/>
                <a:ea typeface="微软雅黑"/>
              </a:rPr>
              <a:t>攻略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763688" y="3795886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**說明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：部分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簡報頁面下方之備註說明欄已附相關補充文字，請務必詳加閱讀，以利完整理解簡報內容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18113" y="4558725"/>
            <a:ext cx="2807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891D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2026/01</a:t>
            </a:r>
            <a:r>
              <a: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891DE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課外組 製</a:t>
            </a:r>
            <a:endParaRPr kumimoji="0" lang="en-US" altLang="zh-TW" sz="1600" b="0" i="0" u="none" strike="noStrike" kern="1200" cap="none" spc="0" normalizeH="0" baseline="0" noProof="0" dirty="0" smtClean="0">
              <a:ln>
                <a:noFill/>
              </a:ln>
              <a:solidFill>
                <a:srgbClr val="3891DE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dirty="0" smtClean="0">
                <a:solidFill>
                  <a:srgbClr val="3891DE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2026/07</a:t>
            </a:r>
            <a:r>
              <a:rPr lang="zh-TW" altLang="en-US" sz="1600" dirty="0" smtClean="0">
                <a:solidFill>
                  <a:srgbClr val="3891DE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課外組 更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891DE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0710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cut/>
        <p:sndAc>
          <p:endSnd/>
        </p:sndAc>
      </p:transition>
    </mc:Choice>
    <mc:Fallback xmlns="">
      <p:transition spd="slow" advClick="0" advTm="6000">
        <p:cut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9782" y="11193"/>
            <a:ext cx="7290054" cy="1124712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/>
              <a:t>三聯式統一發票</a:t>
            </a:r>
            <a:r>
              <a:rPr lang="en-US" altLang="zh-TW" b="1" dirty="0" smtClean="0"/>
              <a:t>I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pic>
        <p:nvPicPr>
          <p:cNvPr id="5121" name="圖片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9582"/>
            <a:ext cx="6192688" cy="353454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線圖說文字 2 264"/>
          <p:cNvSpPr>
            <a:spLocks/>
          </p:cNvSpPr>
          <p:nvPr/>
        </p:nvSpPr>
        <p:spPr bwMode="auto">
          <a:xfrm rot="10800000">
            <a:off x="1907704" y="1429173"/>
            <a:ext cx="2277769" cy="494505"/>
          </a:xfrm>
          <a:prstGeom prst="borderCallout2">
            <a:avLst>
              <a:gd name="adj1" fmla="val 68963"/>
              <a:gd name="adj2" fmla="val 104685"/>
              <a:gd name="adj3" fmla="val 68963"/>
              <a:gd name="adj4" fmla="val 145898"/>
              <a:gd name="adj5" fmla="val 431"/>
              <a:gd name="adj6" fmla="val 14863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4" name="直線圖說文字 2 266"/>
          <p:cNvSpPr>
            <a:spLocks/>
          </p:cNvSpPr>
          <p:nvPr/>
        </p:nvSpPr>
        <p:spPr bwMode="auto">
          <a:xfrm>
            <a:off x="4268242" y="1676425"/>
            <a:ext cx="1743918" cy="247253"/>
          </a:xfrm>
          <a:prstGeom prst="borderCallout2">
            <a:avLst>
              <a:gd name="adj1" fmla="val 62069"/>
              <a:gd name="adj2" fmla="val 106120"/>
              <a:gd name="adj3" fmla="val 62069"/>
              <a:gd name="adj4" fmla="val 221431"/>
              <a:gd name="adj5" fmla="val 199139"/>
              <a:gd name="adj6" fmla="val 236481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直線圖說文字 2 267"/>
          <p:cNvSpPr>
            <a:spLocks/>
          </p:cNvSpPr>
          <p:nvPr/>
        </p:nvSpPr>
        <p:spPr bwMode="auto">
          <a:xfrm rot="10800000">
            <a:off x="1991918" y="2275885"/>
            <a:ext cx="3444178" cy="1952047"/>
          </a:xfrm>
          <a:prstGeom prst="borderCallout2">
            <a:avLst>
              <a:gd name="adj1" fmla="val 91704"/>
              <a:gd name="adj2" fmla="val 103162"/>
              <a:gd name="adj3" fmla="val 91704"/>
              <a:gd name="adj4" fmla="val 130606"/>
              <a:gd name="adj5" fmla="val 72116"/>
              <a:gd name="adj6" fmla="val 134366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直線圖說文字 2 268"/>
          <p:cNvSpPr>
            <a:spLocks/>
          </p:cNvSpPr>
          <p:nvPr/>
        </p:nvSpPr>
        <p:spPr bwMode="auto">
          <a:xfrm>
            <a:off x="5508104" y="3003798"/>
            <a:ext cx="1414709" cy="1116899"/>
          </a:xfrm>
          <a:prstGeom prst="borderCallout2">
            <a:avLst>
              <a:gd name="adj1" fmla="val 13741"/>
              <a:gd name="adj2" fmla="val 107546"/>
              <a:gd name="adj3" fmla="val 13741"/>
              <a:gd name="adj4" fmla="val 183963"/>
              <a:gd name="adj5" fmla="val 40710"/>
              <a:gd name="adj6" fmla="val 200611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269"/>
          <p:cNvSpPr txBox="1">
            <a:spLocks noChangeArrowheads="1"/>
          </p:cNvSpPr>
          <p:nvPr/>
        </p:nvSpPr>
        <p:spPr bwMode="auto">
          <a:xfrm>
            <a:off x="212327" y="1814609"/>
            <a:ext cx="1479353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8" name="文字方塊 270"/>
          <p:cNvSpPr txBox="1">
            <a:spLocks noChangeArrowheads="1"/>
          </p:cNvSpPr>
          <p:nvPr/>
        </p:nvSpPr>
        <p:spPr bwMode="auto">
          <a:xfrm>
            <a:off x="8028384" y="2102641"/>
            <a:ext cx="702905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(3)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9" name="文字方塊 271"/>
          <p:cNvSpPr txBox="1">
            <a:spLocks noChangeArrowheads="1"/>
          </p:cNvSpPr>
          <p:nvPr/>
        </p:nvSpPr>
        <p:spPr bwMode="auto">
          <a:xfrm>
            <a:off x="467544" y="2750714"/>
            <a:ext cx="702905" cy="829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(4)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0" name="文字方塊 272"/>
          <p:cNvSpPr txBox="1">
            <a:spLocks noChangeArrowheads="1"/>
          </p:cNvSpPr>
          <p:nvPr/>
        </p:nvSpPr>
        <p:spPr bwMode="auto">
          <a:xfrm>
            <a:off x="8028384" y="3431107"/>
            <a:ext cx="702905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(5)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2" name="文字方塊 290"/>
          <p:cNvSpPr txBox="1">
            <a:spLocks noChangeArrowheads="1"/>
          </p:cNvSpPr>
          <p:nvPr/>
        </p:nvSpPr>
        <p:spPr bwMode="auto">
          <a:xfrm>
            <a:off x="5292080" y="4515966"/>
            <a:ext cx="2592288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第二聯 扣抵聯</a:t>
            </a:r>
            <a:endParaRPr kumimoji="1" lang="zh-TW" altLang="zh-TW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0" y="2979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70534" y="4188833"/>
            <a:ext cx="949738" cy="18311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76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7053" y="0"/>
            <a:ext cx="4849645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三聯式統一發票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0" y="2979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" name="文字方塊 290"/>
          <p:cNvSpPr txBox="1">
            <a:spLocks noChangeArrowheads="1"/>
          </p:cNvSpPr>
          <p:nvPr/>
        </p:nvSpPr>
        <p:spPr bwMode="auto">
          <a:xfrm>
            <a:off x="4572000" y="889319"/>
            <a:ext cx="2592288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第</a:t>
            </a: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三</a:t>
            </a:r>
            <a:r>
              <a:rPr kumimoji="1" lang="zh-TW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聯 </a:t>
            </a:r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收執</a:t>
            </a:r>
            <a:r>
              <a:rPr kumimoji="1" lang="zh-TW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聯</a:t>
            </a:r>
            <a:endParaRPr kumimoji="1" lang="zh-TW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pic>
        <p:nvPicPr>
          <p:cNvPr id="22" name="圖片 2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19622"/>
            <a:ext cx="6115789" cy="35345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9" name="直線圖說文字 2 266"/>
          <p:cNvSpPr>
            <a:spLocks/>
          </p:cNvSpPr>
          <p:nvPr/>
        </p:nvSpPr>
        <p:spPr bwMode="auto">
          <a:xfrm>
            <a:off x="7076554" y="4470504"/>
            <a:ext cx="1023838" cy="247253"/>
          </a:xfrm>
          <a:prstGeom prst="borderCallout2">
            <a:avLst>
              <a:gd name="adj1" fmla="val -37623"/>
              <a:gd name="adj2" fmla="val 50039"/>
              <a:gd name="adj3" fmla="val -1381852"/>
              <a:gd name="adj4" fmla="val 49490"/>
              <a:gd name="adj5" fmla="val -1371517"/>
              <a:gd name="adj6" fmla="val 8791"/>
            </a:avLst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06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576" y="69360"/>
            <a:ext cx="2155950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保險費</a:t>
            </a:r>
            <a:r>
              <a:rPr lang="en-US" altLang="zh-TW" sz="4000" b="1" dirty="0" smtClean="0">
                <a:latin typeface="+mj-ea"/>
              </a:rPr>
              <a:t>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7169" name="圖片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60" y="1089380"/>
            <a:ext cx="6196228" cy="3858633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線圖說文字 2 276"/>
          <p:cNvSpPr>
            <a:spLocks/>
          </p:cNvSpPr>
          <p:nvPr/>
        </p:nvSpPr>
        <p:spPr bwMode="auto">
          <a:xfrm rot="10800000">
            <a:off x="1043606" y="2033440"/>
            <a:ext cx="2160241" cy="223258"/>
          </a:xfrm>
          <a:prstGeom prst="borderCallout2">
            <a:avLst>
              <a:gd name="adj1" fmla="val 40000"/>
              <a:gd name="adj2" fmla="val 108000"/>
              <a:gd name="adj3" fmla="val 40000"/>
              <a:gd name="adj4" fmla="val 137312"/>
              <a:gd name="adj5" fmla="val -112500"/>
              <a:gd name="adj6" fmla="val 12519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4" name="直線圖說文字 2 277"/>
          <p:cNvSpPr>
            <a:spLocks/>
          </p:cNvSpPr>
          <p:nvPr/>
        </p:nvSpPr>
        <p:spPr bwMode="auto">
          <a:xfrm>
            <a:off x="3491880" y="2033440"/>
            <a:ext cx="1458216" cy="223258"/>
          </a:xfrm>
          <a:prstGeom prst="borderCallout2">
            <a:avLst>
              <a:gd name="adj1" fmla="val 60000"/>
              <a:gd name="adj2" fmla="val 105912"/>
              <a:gd name="adj3" fmla="val 60000"/>
              <a:gd name="adj4" fmla="val 249509"/>
              <a:gd name="adj5" fmla="val 163977"/>
              <a:gd name="adj6" fmla="val 274985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278"/>
          <p:cNvSpPr txBox="1">
            <a:spLocks noChangeArrowheads="1"/>
          </p:cNvSpPr>
          <p:nvPr/>
        </p:nvSpPr>
        <p:spPr bwMode="auto">
          <a:xfrm>
            <a:off x="116085" y="2427734"/>
            <a:ext cx="567483" cy="72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文字方塊 279"/>
          <p:cNvSpPr txBox="1">
            <a:spLocks noChangeArrowheads="1"/>
          </p:cNvSpPr>
          <p:nvPr/>
        </p:nvSpPr>
        <p:spPr bwMode="auto">
          <a:xfrm>
            <a:off x="7128469" y="2364979"/>
            <a:ext cx="567483" cy="72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4800" y="3749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273034" y="381271"/>
            <a:ext cx="3146838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r>
              <a:rPr lang="zh-TW" altLang="en-US" sz="3200" dirty="0" smtClean="0">
                <a:solidFill>
                  <a:srgbClr val="FFFF00"/>
                </a:solidFill>
              </a:rPr>
              <a:t>需檢附</a:t>
            </a:r>
            <a:r>
              <a:rPr lang="en-US" altLang="zh-TW" sz="3200" dirty="0" smtClean="0">
                <a:solidFill>
                  <a:srgbClr val="FFFF00"/>
                </a:solidFill>
              </a:rPr>
              <a:t>-</a:t>
            </a:r>
            <a:r>
              <a:rPr lang="zh-TW" altLang="en-US" sz="3200" dirty="0" smtClean="0">
                <a:solidFill>
                  <a:srgbClr val="FFFF00"/>
                </a:solidFill>
              </a:rPr>
              <a:t>保險收據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51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2004" y="683026"/>
            <a:ext cx="2566522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保險費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5" name="文字方塊 278"/>
          <p:cNvSpPr txBox="1">
            <a:spLocks noChangeArrowheads="1"/>
          </p:cNvSpPr>
          <p:nvPr/>
        </p:nvSpPr>
        <p:spPr bwMode="auto">
          <a:xfrm>
            <a:off x="2653303" y="1438282"/>
            <a:ext cx="567483" cy="72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4800" y="3749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90588" y="2126451"/>
            <a:ext cx="6552728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30638" algn="l"/>
              </a:tabLst>
              <a:defRPr/>
            </a:pPr>
            <a:r>
              <a:rPr kumimoji="0" lang="zh-TW" altLang="en-US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需檢附</a:t>
            </a:r>
            <a:r>
              <a:rPr kumimoji="0" lang="en-US" altLang="zh-TW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-</a:t>
            </a:r>
            <a:r>
              <a:rPr kumimoji="0" lang="zh-TW" altLang="en-US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要保書</a:t>
            </a:r>
            <a:endParaRPr kumimoji="0" lang="zh-TW" altLang="en-US" sz="3200" b="1" i="0" u="none" strike="noStrike" kern="1200" cap="none" spc="50" normalizeH="0" baseline="0" noProof="0" dirty="0">
              <a:ln w="13335" cmpd="sng">
                <a:solidFill>
                  <a:srgbClr val="1CADE4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ea typeface="華康中圓體" panose="020F0509000000000000" pitchFamily="49" charset="-120"/>
              <a:cs typeface="+mj-cs"/>
            </a:endParaRPr>
          </a:p>
        </p:txBody>
      </p:sp>
      <p:pic>
        <p:nvPicPr>
          <p:cNvPr id="7186" name="圖片 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21" y="372757"/>
            <a:ext cx="3954294" cy="477074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直線圖說文字 2 280"/>
          <p:cNvSpPr>
            <a:spLocks/>
          </p:cNvSpPr>
          <p:nvPr/>
        </p:nvSpPr>
        <p:spPr bwMode="auto">
          <a:xfrm rot="10800000">
            <a:off x="6012160" y="3150807"/>
            <a:ext cx="1512168" cy="1008112"/>
          </a:xfrm>
          <a:prstGeom prst="borderCallout2">
            <a:avLst>
              <a:gd name="adj1" fmla="val 53268"/>
              <a:gd name="adj2" fmla="val 109175"/>
              <a:gd name="adj3" fmla="val 62445"/>
              <a:gd name="adj4" fmla="val 254299"/>
              <a:gd name="adj5" fmla="val 35875"/>
              <a:gd name="adj6" fmla="val 282735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2" name="文字方塊 281"/>
          <p:cNvSpPr txBox="1">
            <a:spLocks noChangeArrowheads="1"/>
          </p:cNvSpPr>
          <p:nvPr/>
        </p:nvSpPr>
        <p:spPr bwMode="auto">
          <a:xfrm>
            <a:off x="2566522" y="3582569"/>
            <a:ext cx="741047" cy="47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3" name="直線圖說文字 2 276"/>
          <p:cNvSpPr>
            <a:spLocks/>
          </p:cNvSpPr>
          <p:nvPr/>
        </p:nvSpPr>
        <p:spPr bwMode="auto">
          <a:xfrm rot="10800000">
            <a:off x="3743906" y="843822"/>
            <a:ext cx="1152128" cy="287768"/>
          </a:xfrm>
          <a:prstGeom prst="borderCallout2">
            <a:avLst>
              <a:gd name="adj1" fmla="val 40000"/>
              <a:gd name="adj2" fmla="val 108000"/>
              <a:gd name="adj3" fmla="val 40000"/>
              <a:gd name="adj4" fmla="val 137312"/>
              <a:gd name="adj5" fmla="val -112500"/>
              <a:gd name="adj6" fmla="val 150171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20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91880" y="-24280"/>
            <a:ext cx="2376264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保險費</a:t>
            </a:r>
            <a:r>
              <a:rPr lang="en-US" altLang="zh-TW" sz="4000" b="1" dirty="0" smtClean="0">
                <a:latin typeface="+mj-ea"/>
              </a:rPr>
              <a:t>III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4800" y="37496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04800" y="1799407"/>
            <a:ext cx="3034187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30638" algn="l"/>
              </a:tabLst>
              <a:defRPr/>
            </a:pPr>
            <a:r>
              <a:rPr kumimoji="0" lang="zh-TW" altLang="en-US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需檢附</a:t>
            </a:r>
            <a:r>
              <a:rPr kumimoji="0" lang="en-US" altLang="zh-TW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30638" algn="l"/>
              </a:tabLst>
              <a:defRPr/>
            </a:pPr>
            <a:r>
              <a:rPr kumimoji="0" lang="zh-TW" altLang="en-US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被保險人名冊</a:t>
            </a:r>
            <a:endParaRPr kumimoji="0" lang="zh-TW" altLang="en-US" sz="3200" b="1" i="0" u="none" strike="noStrike" kern="1200" cap="none" spc="50" normalizeH="0" baseline="0" noProof="0" dirty="0">
              <a:ln w="13335" cmpd="sng">
                <a:solidFill>
                  <a:srgbClr val="1CADE4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ea typeface="華康中圓體" panose="020F0509000000000000" pitchFamily="49" charset="-120"/>
              <a:cs typeface="+mj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759847" y="1563638"/>
            <a:ext cx="171397" cy="3435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783522"/>
            <a:ext cx="3348661" cy="435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8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6433" y="267494"/>
            <a:ext cx="8575160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收據</a:t>
            </a:r>
            <a:r>
              <a:rPr lang="zh-TW" altLang="en-US" sz="4000" b="1" dirty="0">
                <a:latin typeface="+mj-ea"/>
              </a:rPr>
              <a:t>和二代健保機關補充保費扣繳</a:t>
            </a:r>
            <a:r>
              <a:rPr lang="zh-TW" altLang="en-US" sz="4000" b="1" dirty="0" smtClean="0">
                <a:latin typeface="+mj-ea"/>
              </a:rPr>
              <a:t>表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6145" name="圖片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3" b="10687"/>
          <a:stretch>
            <a:fillRect/>
          </a:stretch>
        </p:blipFill>
        <p:spPr bwMode="auto">
          <a:xfrm>
            <a:off x="4550772" y="1068719"/>
            <a:ext cx="3476819" cy="369724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283"/>
          <p:cNvSpPr txBox="1">
            <a:spLocks noChangeArrowheads="1"/>
          </p:cNvSpPr>
          <p:nvPr/>
        </p:nvSpPr>
        <p:spPr bwMode="auto">
          <a:xfrm>
            <a:off x="6516216" y="2047460"/>
            <a:ext cx="2725742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講師或評審填寫</a:t>
            </a:r>
            <a:endParaRPr kumimoji="1" lang="zh-TW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文字方塊 285"/>
          <p:cNvSpPr txBox="1">
            <a:spLocks noChangeArrowheads="1"/>
          </p:cNvSpPr>
          <p:nvPr/>
        </p:nvSpPr>
        <p:spPr bwMode="auto">
          <a:xfrm>
            <a:off x="4914013" y="3608849"/>
            <a:ext cx="2853456" cy="6175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課外活動組填寫</a:t>
            </a:r>
            <a:endParaRPr kumimoji="1" lang="zh-TW" altLang="zh-TW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0480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4800" y="6270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652120" y="2058461"/>
            <a:ext cx="2067004" cy="504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839" y="1291841"/>
            <a:ext cx="48023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u="sng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講師</a:t>
            </a:r>
            <a:r>
              <a:rPr lang="zh-TW" altLang="en-US" sz="2400" b="1" u="sng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鐘點</a:t>
            </a:r>
            <a:r>
              <a:rPr lang="zh-TW" altLang="en-US" sz="2400" b="1" u="sng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費</a:t>
            </a:r>
            <a:endParaRPr lang="en-US" altLang="zh-TW" sz="2400" b="1" u="sng" dirty="0" smtClean="0">
              <a:ln>
                <a:solidFill>
                  <a:schemeClr val="bg1"/>
                </a:solidFill>
              </a:ln>
              <a:latin typeface="+mj-ea"/>
              <a:ea typeface="+mj-ea"/>
            </a:endParaRPr>
          </a:p>
          <a:p>
            <a:pPr marL="457181" lvl="1"/>
            <a:r>
              <a:rPr lang="en-US" altLang="zh-TW" sz="2400" dirty="0" smtClean="0">
                <a:latin typeface="+mj-ea"/>
                <a:ea typeface="+mj-ea"/>
              </a:rPr>
              <a:t>1.</a:t>
            </a:r>
            <a:r>
              <a:rPr lang="zh-TW" altLang="en-US" sz="2400" dirty="0" smtClean="0">
                <a:latin typeface="+mj-ea"/>
                <a:ea typeface="+mj-ea"/>
              </a:rPr>
              <a:t>校內講師</a:t>
            </a:r>
            <a:r>
              <a:rPr lang="en-US" altLang="zh-TW" sz="2400" dirty="0" smtClean="0">
                <a:latin typeface="+mj-ea"/>
                <a:ea typeface="+mj-ea"/>
              </a:rPr>
              <a:t>-</a:t>
            </a:r>
            <a:r>
              <a:rPr lang="zh-TW" altLang="en-US" sz="2400" dirty="0" smtClean="0">
                <a:latin typeface="+mj-ea"/>
                <a:ea typeface="+mj-ea"/>
              </a:rPr>
              <a:t>最高</a:t>
            </a:r>
            <a:r>
              <a:rPr lang="en-US" altLang="zh-TW" sz="2400" dirty="0" smtClean="0">
                <a:latin typeface="+mj-ea"/>
                <a:ea typeface="+mj-ea"/>
              </a:rPr>
              <a:t>1000</a:t>
            </a:r>
            <a:r>
              <a:rPr lang="zh-TW" altLang="en-US" sz="2400" dirty="0" smtClean="0">
                <a:latin typeface="+mj-ea"/>
                <a:ea typeface="+mj-ea"/>
              </a:rPr>
              <a:t>元</a:t>
            </a:r>
            <a:r>
              <a:rPr lang="en-US" altLang="zh-TW" sz="2400" dirty="0" smtClean="0">
                <a:latin typeface="+mj-ea"/>
                <a:ea typeface="+mj-ea"/>
              </a:rPr>
              <a:t>/</a:t>
            </a:r>
            <a:r>
              <a:rPr lang="zh-TW" altLang="en-US" sz="2400" dirty="0" smtClean="0">
                <a:latin typeface="+mj-ea"/>
                <a:ea typeface="+mj-ea"/>
              </a:rPr>
              <a:t>小時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457181" lvl="1"/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2.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校外講師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最高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2000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元</a:t>
            </a: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小時</a:t>
            </a:r>
            <a:endParaRPr lang="en-US" altLang="zh-TW" sz="24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457181" lvl="1"/>
            <a:r>
              <a:rPr lang="en-US" altLang="zh-TW" sz="2400" dirty="0" smtClean="0">
                <a:latin typeface="+mj-ea"/>
                <a:ea typeface="+mj-ea"/>
              </a:rPr>
              <a:t>3.</a:t>
            </a:r>
            <a:r>
              <a:rPr lang="zh-TW" altLang="en-US" sz="2400" dirty="0" smtClean="0">
                <a:latin typeface="+mj-ea"/>
                <a:ea typeface="+mj-ea"/>
              </a:rPr>
              <a:t>須附上</a:t>
            </a:r>
            <a:r>
              <a:rPr lang="zh-TW" altLang="en-US" sz="2400" b="1" dirty="0" smtClean="0">
                <a:solidFill>
                  <a:srgbClr val="7030A0"/>
                </a:solidFill>
                <a:latin typeface="+mj-ea"/>
                <a:ea typeface="+mj-ea"/>
              </a:rPr>
              <a:t>講座海報</a:t>
            </a:r>
            <a:r>
              <a:rPr lang="zh-TW" altLang="en-US" sz="2400" b="1" dirty="0" smtClean="0">
                <a:latin typeface="+mj-ea"/>
                <a:ea typeface="+mj-ea"/>
              </a:rPr>
              <a:t>影本</a:t>
            </a:r>
            <a:r>
              <a:rPr lang="en-US" altLang="zh-TW" sz="2400" dirty="0" smtClean="0">
                <a:latin typeface="+mj-ea"/>
                <a:ea typeface="+mj-ea"/>
              </a:rPr>
              <a:t>(</a:t>
            </a:r>
            <a:r>
              <a:rPr lang="zh-TW" altLang="en-US" sz="2400" dirty="0" smtClean="0">
                <a:latin typeface="+mj-ea"/>
                <a:ea typeface="+mj-ea"/>
              </a:rPr>
              <a:t>含</a:t>
            </a:r>
            <a:r>
              <a:rPr lang="zh-TW" altLang="en-US" sz="2400" b="1" dirty="0" smtClean="0">
                <a:latin typeface="+mj-ea"/>
                <a:ea typeface="+mj-ea"/>
              </a:rPr>
              <a:t>活動名稱、時間、講師姓名</a:t>
            </a:r>
            <a:r>
              <a:rPr lang="en-US" altLang="zh-TW" sz="2400" dirty="0" smtClean="0">
                <a:latin typeface="+mj-ea"/>
                <a:ea typeface="+mj-ea"/>
              </a:rPr>
              <a:t>)</a:t>
            </a:r>
            <a:endParaRPr lang="en-US" altLang="zh-TW" sz="2400" dirty="0">
              <a:latin typeface="+mj-ea"/>
              <a:ea typeface="+mj-ea"/>
            </a:endParaRPr>
          </a:p>
          <a:p>
            <a:pPr marL="457200" lvl="0" indent="-457200">
              <a:buFont typeface="Wingdings" panose="05000000000000000000" pitchFamily="2" charset="2"/>
              <a:buChar char="u"/>
              <a:defRPr/>
            </a:pPr>
            <a:r>
              <a:rPr lang="zh-TW" altLang="en-US" sz="2400" b="1" u="sng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latin typeface="+mj-ea"/>
                <a:ea typeface="+mj-ea"/>
              </a:rPr>
              <a:t>評審出席費</a:t>
            </a:r>
            <a:endParaRPr lang="en-US" altLang="zh-TW" sz="2400" b="1" u="sng" dirty="0">
              <a:ln>
                <a:solidFill>
                  <a:prstClr val="white"/>
                </a:solidFill>
              </a:ln>
              <a:solidFill>
                <a:prstClr val="black"/>
              </a:solidFill>
              <a:latin typeface="+mj-ea"/>
              <a:ea typeface="+mj-ea"/>
            </a:endParaRPr>
          </a:p>
          <a:p>
            <a:pPr marL="457181" lvl="1">
              <a:defRPr/>
            </a:pPr>
            <a:r>
              <a:rPr lang="en-US" altLang="zh-TW" sz="2400" dirty="0" smtClean="0">
                <a:solidFill>
                  <a:srgbClr val="FF0000"/>
                </a:solidFill>
                <a:latin typeface="+mj-ea"/>
                <a:ea typeface="+mj-ea"/>
              </a:rPr>
              <a:t>1.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校外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評審</a:t>
            </a:r>
            <a:r>
              <a:rPr lang="en-US" altLang="zh-TW" sz="2400" dirty="0">
                <a:solidFill>
                  <a:srgbClr val="FF0000"/>
                </a:solidFill>
                <a:latin typeface="+mj-ea"/>
                <a:ea typeface="+mj-ea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最高</a:t>
            </a:r>
            <a:r>
              <a:rPr lang="en-US" altLang="zh-TW" sz="2400" dirty="0">
                <a:solidFill>
                  <a:srgbClr val="FF0000"/>
                </a:solidFill>
                <a:latin typeface="+mj-ea"/>
                <a:ea typeface="+mj-ea"/>
              </a:rPr>
              <a:t>2500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元</a:t>
            </a:r>
            <a:r>
              <a:rPr lang="en-US" altLang="zh-TW" sz="2400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TW" altLang="en-US" sz="2400" dirty="0">
                <a:solidFill>
                  <a:srgbClr val="FF0000"/>
                </a:solidFill>
                <a:latin typeface="+mj-ea"/>
                <a:ea typeface="+mj-ea"/>
              </a:rPr>
              <a:t>一場</a:t>
            </a:r>
            <a:endParaRPr lang="en-US" altLang="zh-TW" sz="24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181" lvl="1">
              <a:defRPr/>
            </a:pPr>
            <a:r>
              <a:rPr lang="en-US" altLang="zh-TW" sz="2400" dirty="0" smtClean="0">
                <a:solidFill>
                  <a:prstClr val="black"/>
                </a:solidFill>
                <a:latin typeface="+mj-ea"/>
                <a:ea typeface="+mj-ea"/>
              </a:rPr>
              <a:t>2.</a:t>
            </a:r>
            <a:r>
              <a:rPr lang="zh-TW" altLang="en-US" sz="2400" dirty="0" smtClean="0">
                <a:solidFill>
                  <a:prstClr val="black"/>
                </a:solidFill>
                <a:latin typeface="+mj-ea"/>
                <a:ea typeface="+mj-ea"/>
              </a:rPr>
              <a:t>須</a:t>
            </a:r>
            <a:r>
              <a:rPr lang="zh-TW" altLang="en-US" sz="2400" dirty="0">
                <a:solidFill>
                  <a:prstClr val="black"/>
                </a:solidFill>
                <a:latin typeface="+mj-ea"/>
                <a:ea typeface="+mj-ea"/>
              </a:rPr>
              <a:t>附上</a:t>
            </a:r>
            <a:r>
              <a:rPr lang="zh-TW" altLang="en-US" sz="2400" b="1" dirty="0">
                <a:solidFill>
                  <a:srgbClr val="7030A0"/>
                </a:solidFill>
                <a:latin typeface="+mj-ea"/>
                <a:ea typeface="+mj-ea"/>
              </a:rPr>
              <a:t>評審簽到表</a:t>
            </a:r>
            <a:r>
              <a:rPr lang="en-US" altLang="zh-TW" sz="2400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+mj-ea"/>
                <a:ea typeface="+mj-ea"/>
              </a:rPr>
              <a:t>含</a:t>
            </a:r>
            <a:r>
              <a:rPr lang="zh-TW" altLang="en-US" sz="2400" b="1" dirty="0">
                <a:solidFill>
                  <a:prstClr val="black"/>
                </a:solidFill>
                <a:latin typeface="+mj-ea"/>
                <a:ea typeface="+mj-ea"/>
              </a:rPr>
              <a:t>活動名稱、時間、講師姓名及簽名</a:t>
            </a:r>
            <a:r>
              <a:rPr lang="en-US" altLang="zh-TW" sz="2400" dirty="0" smtClean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lang="zh-TW" altLang="en-US" sz="2400" dirty="0" smtClean="0">
                <a:solidFill>
                  <a:prstClr val="black"/>
                </a:solidFill>
                <a:latin typeface="+mj-ea"/>
                <a:ea typeface="+mj-ea"/>
              </a:rPr>
              <a:t>及</a:t>
            </a:r>
            <a:r>
              <a:rPr lang="zh-TW" altLang="en-US" sz="2400" b="1" dirty="0">
                <a:solidFill>
                  <a:srgbClr val="7030A0"/>
                </a:solidFill>
                <a:latin typeface="+mj-ea"/>
                <a:ea typeface="+mj-ea"/>
              </a:rPr>
              <a:t>比賽賽程表</a:t>
            </a:r>
            <a:endParaRPr lang="en-US" altLang="zh-TW" sz="24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marL="914381" lvl="1" indent="-457200">
              <a:buFont typeface="Arial" panose="020B0604020202020204" pitchFamily="34" charset="0"/>
              <a:buChar char="•"/>
            </a:pPr>
            <a:endParaRPr lang="en-US" altLang="zh-TW" sz="2400" dirty="0" smtClean="0">
              <a:latin typeface="+mj-ea"/>
              <a:ea typeface="+mj-ea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359" y="339502"/>
            <a:ext cx="3902887" cy="44759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78332" y="370499"/>
            <a:ext cx="2429572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交通費</a:t>
            </a:r>
            <a:r>
              <a:rPr lang="en-US" altLang="zh-TW" sz="4000" b="1" dirty="0" smtClean="0">
                <a:latin typeface="+mj-ea"/>
              </a:rPr>
              <a:t>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-15081" y="1144287"/>
            <a:ext cx="48751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u"/>
            </a:pPr>
            <a:r>
              <a:rPr lang="zh-TW" altLang="zh-TW" sz="2400" dirty="0">
                <a:latin typeface="+mj-ea"/>
                <a:ea typeface="+mj-ea"/>
              </a:rPr>
              <a:t>機車加油、計程車</a:t>
            </a:r>
            <a:r>
              <a:rPr lang="zh-TW" altLang="zh-TW" sz="2400" dirty="0">
                <a:solidFill>
                  <a:srgbClr val="FF0000"/>
                </a:solidFill>
                <a:latin typeface="+mj-ea"/>
                <a:ea typeface="+mj-ea"/>
              </a:rPr>
              <a:t>不可</a:t>
            </a:r>
            <a:r>
              <a:rPr lang="zh-TW" altLang="zh-TW" sz="2400" dirty="0">
                <a:latin typeface="+mj-ea"/>
                <a:ea typeface="+mj-ea"/>
              </a:rPr>
              <a:t>核銷。</a:t>
            </a:r>
          </a:p>
          <a:p>
            <a:pPr marL="457200" lvl="0" indent="-457200"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+mj-ea"/>
                <a:ea typeface="+mj-ea"/>
              </a:rPr>
              <a:t>學生</a:t>
            </a:r>
            <a:r>
              <a:rPr lang="zh-TW" altLang="zh-TW" sz="2400" dirty="0" smtClean="0">
                <a:latin typeface="+mj-ea"/>
                <a:ea typeface="+mj-ea"/>
              </a:rPr>
              <a:t>只有</a:t>
            </a:r>
            <a:r>
              <a:rPr lang="zh-TW" altLang="zh-TW" sz="2400" dirty="0" smtClean="0">
                <a:solidFill>
                  <a:srgbClr val="7030A0"/>
                </a:solidFill>
                <a:latin typeface="+mj-ea"/>
                <a:ea typeface="+mj-ea"/>
              </a:rPr>
              <a:t>火車</a:t>
            </a:r>
            <a:r>
              <a:rPr lang="en-US" altLang="zh-TW" sz="2400" dirty="0" smtClean="0">
                <a:solidFill>
                  <a:srgbClr val="7030A0"/>
                </a:solidFill>
                <a:latin typeface="+mj-ea"/>
                <a:ea typeface="+mj-ea"/>
              </a:rPr>
              <a:t>(</a:t>
            </a:r>
            <a:r>
              <a:rPr lang="zh-TW" altLang="en-US" sz="2400" dirty="0" smtClean="0">
                <a:solidFill>
                  <a:srgbClr val="7030A0"/>
                </a:solidFill>
                <a:latin typeface="+mj-ea"/>
                <a:ea typeface="+mj-ea"/>
              </a:rPr>
              <a:t>上限自強號</a:t>
            </a:r>
            <a:r>
              <a:rPr lang="en-US" altLang="zh-TW" sz="2400" dirty="0" smtClean="0">
                <a:solidFill>
                  <a:srgbClr val="7030A0"/>
                </a:solidFill>
                <a:latin typeface="+mj-ea"/>
                <a:ea typeface="+mj-ea"/>
              </a:rPr>
              <a:t>)</a:t>
            </a:r>
            <a:r>
              <a:rPr lang="zh-TW" altLang="zh-TW" sz="2400" dirty="0" smtClean="0">
                <a:solidFill>
                  <a:srgbClr val="7030A0"/>
                </a:solidFill>
                <a:latin typeface="+mj-ea"/>
                <a:ea typeface="+mj-ea"/>
              </a:rPr>
              <a:t>、客運</a:t>
            </a:r>
            <a:r>
              <a:rPr lang="zh-TW" altLang="zh-TW" sz="2400" dirty="0" smtClean="0">
                <a:latin typeface="+mj-ea"/>
                <a:ea typeface="+mj-ea"/>
              </a:rPr>
              <a:t>可以</a:t>
            </a:r>
            <a:r>
              <a:rPr lang="zh-TW" altLang="zh-TW" sz="2400" dirty="0">
                <a:latin typeface="+mj-ea"/>
                <a:ea typeface="+mj-ea"/>
              </a:rPr>
              <a:t>核銷。</a:t>
            </a: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+mj-ea"/>
                <a:ea typeface="+mj-ea"/>
              </a:rPr>
              <a:t>交通費</a:t>
            </a:r>
            <a:r>
              <a:rPr lang="zh-TW" altLang="zh-TW" sz="2400" dirty="0" smtClean="0">
                <a:latin typeface="+mj-ea"/>
                <a:ea typeface="+mj-ea"/>
              </a:rPr>
              <a:t>則需</a:t>
            </a:r>
            <a:r>
              <a:rPr lang="zh-TW" altLang="en-US" sz="2400" dirty="0" smtClean="0">
                <a:latin typeface="+mj-ea"/>
                <a:ea typeface="+mj-ea"/>
              </a:rPr>
              <a:t>填報</a:t>
            </a:r>
            <a:r>
              <a:rPr lang="zh-TW" altLang="en-US" sz="2400" dirty="0" smtClean="0">
                <a:solidFill>
                  <a:srgbClr val="7030A0"/>
                </a:solidFill>
                <a:latin typeface="+mj-ea"/>
                <a:ea typeface="+mj-ea"/>
              </a:rPr>
              <a:t>差旅費印領清冊</a:t>
            </a:r>
            <a:r>
              <a:rPr lang="zh-TW" altLang="en-US" sz="2400" dirty="0" smtClean="0">
                <a:latin typeface="+mj-ea"/>
                <a:ea typeface="+mj-ea"/>
              </a:rPr>
              <a:t>，領款人蓋章欄位，務必請</a:t>
            </a:r>
            <a:r>
              <a:rPr lang="zh-TW" altLang="en-US" sz="2400" u="sng" dirty="0" smtClean="0">
                <a:solidFill>
                  <a:srgbClr val="FF0000"/>
                </a:solidFill>
                <a:latin typeface="+mj-ea"/>
                <a:ea typeface="+mj-ea"/>
              </a:rPr>
              <a:t>領款人親自簽名</a:t>
            </a:r>
            <a:r>
              <a:rPr lang="zh-TW" altLang="en-US" sz="2400" dirty="0" smtClean="0">
                <a:latin typeface="+mj-ea"/>
                <a:ea typeface="+mj-ea"/>
              </a:rPr>
              <a:t>！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923359" y="1276398"/>
            <a:ext cx="3902887" cy="12233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30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61244" y="411510"/>
            <a:ext cx="3002757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交通費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0" y="1180366"/>
            <a:ext cx="50338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講師、評審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可核銷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火車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、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客運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、</a:t>
            </a: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高鐵</a:t>
            </a:r>
            <a:r>
              <a:rPr lang="zh-TW" altLang="en-US" sz="2400" b="1" dirty="0">
                <a:latin typeface="+mj-ea"/>
                <a:ea typeface="+mj-ea"/>
              </a:rPr>
              <a:t>。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以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講師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</a:rPr>
              <a:t>服務機關所在地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為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起點之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交通工具金額計算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，須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於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</a:rPr>
              <a:t>備考欄註記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清楚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。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須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附上講師或評審</a:t>
            </a: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簽領收據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，若搭乘高鐵則需加附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ea"/>
                <a:ea typeface="+mj-ea"/>
              </a:rPr>
              <a:t>高鐵票根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。</a:t>
            </a:r>
          </a:p>
        </p:txBody>
      </p:sp>
      <p:pic>
        <p:nvPicPr>
          <p:cNvPr id="9217" name="圖片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7" b="51224"/>
          <a:stretch>
            <a:fillRect/>
          </a:stretch>
        </p:blipFill>
        <p:spPr bwMode="auto">
          <a:xfrm>
            <a:off x="5292080" y="843558"/>
            <a:ext cx="3851920" cy="4032448"/>
          </a:xfrm>
          <a:prstGeom prst="rect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55309" y="3061748"/>
            <a:ext cx="3093155" cy="9361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029463" y="4008495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cs"/>
              </a:rPr>
              <a:t>講師或評審</a:t>
            </a:r>
            <a:r>
              <a:rPr kumimoji="0" lang="zh-TW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cs"/>
              </a:rPr>
              <a:t>填寫</a:t>
            </a:r>
            <a:endParaRPr kumimoji="0" lang="zh-TW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cs"/>
            </a:endParaRPr>
          </a:p>
        </p:txBody>
      </p:sp>
      <p:sp>
        <p:nvSpPr>
          <p:cNvPr id="13" name="直線圖說文字 2 264"/>
          <p:cNvSpPr>
            <a:spLocks/>
          </p:cNvSpPr>
          <p:nvPr/>
        </p:nvSpPr>
        <p:spPr bwMode="auto">
          <a:xfrm rot="10800000">
            <a:off x="5655308" y="1285155"/>
            <a:ext cx="3093155" cy="631261"/>
          </a:xfrm>
          <a:prstGeom prst="borderCallout2">
            <a:avLst>
              <a:gd name="adj1" fmla="val 119491"/>
              <a:gd name="adj2" fmla="val 47304"/>
              <a:gd name="adj3" fmla="val 202049"/>
              <a:gd name="adj4" fmla="val 46827"/>
              <a:gd name="adj5" fmla="val 227555"/>
              <a:gd name="adj6" fmla="val 71525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4" name="文字方塊 269"/>
          <p:cNvSpPr txBox="1">
            <a:spLocks noChangeArrowheads="1"/>
          </p:cNvSpPr>
          <p:nvPr/>
        </p:nvSpPr>
        <p:spPr bwMode="auto">
          <a:xfrm>
            <a:off x="5940153" y="195486"/>
            <a:ext cx="2117998" cy="8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(4)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253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4550" y="330417"/>
            <a:ext cx="1944216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誤餐費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-36512" y="1165410"/>
            <a:ext cx="56886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latin typeface="+mj-ea"/>
                <a:ea typeface="+mj-ea"/>
              </a:rPr>
              <a:t>早餐</a:t>
            </a:r>
            <a:r>
              <a:rPr lang="en-US" altLang="zh-TW" sz="2800" b="1" dirty="0" smtClean="0">
                <a:latin typeface="+mj-ea"/>
                <a:ea typeface="+mj-ea"/>
              </a:rPr>
              <a:t>60</a:t>
            </a:r>
            <a:r>
              <a:rPr lang="zh-TW" altLang="en-US" sz="2800" dirty="0" smtClean="0">
                <a:latin typeface="+mj-ea"/>
                <a:ea typeface="+mj-ea"/>
              </a:rPr>
              <a:t>元</a:t>
            </a:r>
            <a:r>
              <a:rPr lang="en-US" altLang="zh-TW" sz="2800" dirty="0" smtClean="0">
                <a:latin typeface="+mj-ea"/>
                <a:ea typeface="+mj-ea"/>
              </a:rPr>
              <a:t>(</a:t>
            </a:r>
            <a:r>
              <a:rPr lang="zh-TW" altLang="en-US" sz="2800" dirty="0" smtClean="0">
                <a:latin typeface="+mj-ea"/>
                <a:ea typeface="+mj-ea"/>
              </a:rPr>
              <a:t>第一天無</a:t>
            </a:r>
            <a:r>
              <a:rPr lang="en-US" altLang="zh-TW" sz="2800" dirty="0" smtClean="0">
                <a:latin typeface="+mj-ea"/>
                <a:ea typeface="+mj-ea"/>
              </a:rPr>
              <a:t>)</a:t>
            </a:r>
            <a:r>
              <a:rPr lang="zh-TW" altLang="en-US" sz="2800" dirty="0" smtClean="0">
                <a:latin typeface="+mj-ea"/>
                <a:ea typeface="+mj-ea"/>
              </a:rPr>
              <a:t>、中餐及晚餐</a:t>
            </a:r>
            <a:r>
              <a:rPr lang="zh-TW" altLang="zh-TW" sz="2800" dirty="0" smtClean="0">
                <a:latin typeface="+mj-ea"/>
                <a:ea typeface="+mj-ea"/>
              </a:rPr>
              <a:t>每</a:t>
            </a:r>
            <a:r>
              <a:rPr lang="zh-TW" altLang="zh-TW" sz="2800" dirty="0">
                <a:latin typeface="+mj-ea"/>
                <a:ea typeface="+mj-ea"/>
              </a:rPr>
              <a:t>餐單價最高</a:t>
            </a:r>
            <a:r>
              <a:rPr lang="zh-TW" altLang="zh-TW" sz="2800" dirty="0" smtClean="0">
                <a:latin typeface="+mj-ea"/>
                <a:ea typeface="+mj-ea"/>
              </a:rPr>
              <a:t>為</a:t>
            </a:r>
            <a:r>
              <a:rPr lang="en-US" altLang="zh-TW" sz="2800" b="1" dirty="0" smtClean="0">
                <a:solidFill>
                  <a:srgbClr val="FF0000"/>
                </a:solidFill>
                <a:latin typeface="+mj-ea"/>
                <a:ea typeface="+mj-ea"/>
              </a:rPr>
              <a:t>120</a:t>
            </a:r>
            <a:r>
              <a:rPr lang="zh-TW" altLang="zh-TW" sz="2800" b="1" dirty="0" smtClean="0">
                <a:solidFill>
                  <a:srgbClr val="FF0000"/>
                </a:solidFill>
                <a:latin typeface="+mj-ea"/>
                <a:ea typeface="+mj-ea"/>
              </a:rPr>
              <a:t>元</a:t>
            </a:r>
            <a:r>
              <a:rPr lang="zh-TW" altLang="zh-TW" sz="2800" dirty="0">
                <a:latin typeface="+mj-ea"/>
                <a:ea typeface="+mj-ea"/>
              </a:rPr>
              <a:t>。</a:t>
            </a:r>
          </a:p>
          <a:p>
            <a:pPr marL="514350" indent="-514350"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+mj-ea"/>
                <a:ea typeface="+mj-ea"/>
              </a:rPr>
              <a:t>須</a:t>
            </a:r>
            <a:r>
              <a:rPr lang="zh-TW" altLang="zh-TW" sz="2800" dirty="0" smtClean="0">
                <a:latin typeface="+mj-ea"/>
                <a:ea typeface="+mj-ea"/>
              </a:rPr>
              <a:t>附</a:t>
            </a:r>
            <a:r>
              <a:rPr lang="zh-TW" altLang="zh-TW" sz="2800" b="1" u="sng" dirty="0">
                <a:solidFill>
                  <a:srgbClr val="7030A0"/>
                </a:solidFill>
                <a:latin typeface="+mj-ea"/>
                <a:ea typeface="+mj-ea"/>
              </a:rPr>
              <a:t>用餐人員</a:t>
            </a:r>
            <a:r>
              <a:rPr lang="zh-TW" altLang="zh-TW" sz="2800" b="1" u="sng" dirty="0" smtClean="0">
                <a:solidFill>
                  <a:srgbClr val="7030A0"/>
                </a:solidFill>
                <a:latin typeface="+mj-ea"/>
                <a:ea typeface="+mj-ea"/>
              </a:rPr>
              <a:t>名冊</a:t>
            </a:r>
            <a:r>
              <a:rPr lang="zh-TW" altLang="en-US" sz="2800" b="1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TW" sz="2800" dirty="0" smtClean="0">
                <a:latin typeface="+mj-ea"/>
                <a:ea typeface="+mj-ea"/>
              </a:rPr>
              <a:t>(</a:t>
            </a:r>
            <a:r>
              <a:rPr lang="zh-TW" altLang="zh-TW" sz="2800" dirty="0" smtClean="0">
                <a:latin typeface="+mj-ea"/>
                <a:ea typeface="+mj-ea"/>
              </a:rPr>
              <a:t>含</a:t>
            </a:r>
            <a:r>
              <a:rPr lang="zh-TW" altLang="zh-TW" sz="2800" b="1" dirty="0" smtClean="0">
                <a:latin typeface="+mj-ea"/>
                <a:ea typeface="+mj-ea"/>
              </a:rPr>
              <a:t>活動名稱、日期、時間、姓名</a:t>
            </a:r>
            <a:r>
              <a:rPr lang="en-US" altLang="zh-TW" sz="2800" dirty="0" smtClean="0">
                <a:latin typeface="+mj-ea"/>
                <a:ea typeface="+mj-ea"/>
              </a:rPr>
              <a:t>)</a:t>
            </a:r>
            <a:r>
              <a:rPr lang="zh-TW" altLang="zh-TW" sz="28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。</a:t>
            </a:r>
            <a:endParaRPr lang="zh-TW" altLang="en-US" sz="28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8193" name="Picture 1" descr="C:\Users\Zhe-Xiang NB\Desktop\用餐名冊080318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8684" r="15079" b="18205"/>
          <a:stretch/>
        </p:blipFill>
        <p:spPr bwMode="auto">
          <a:xfrm>
            <a:off x="5652121" y="267494"/>
            <a:ext cx="3402923" cy="478913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55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35896" y="0"/>
            <a:ext cx="2088232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獎品費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-30304" y="843558"/>
            <a:ext cx="8895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Wingdings" panose="05000000000000000000" pitchFamily="2" charset="2"/>
              <a:buChar char="u"/>
            </a:pPr>
            <a:r>
              <a:rPr kumimoji="0" lang="zh-TW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須附學生獎勵領據</a:t>
            </a:r>
            <a:r>
              <a:rPr kumimoji="0" lang="zh-TW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ea"/>
                <a:ea typeface="+mj-ea"/>
                <a:hlinkClick r:id="rId3"/>
              </a:rPr>
              <a:t>簽</a:t>
            </a: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ea"/>
                <a:ea typeface="+mj-ea"/>
                <a:hlinkClick r:id="rId3"/>
              </a:rPr>
              <a:t>領</a:t>
            </a:r>
            <a:r>
              <a:rPr kumimoji="0" lang="zh-TW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ea"/>
                <a:ea typeface="+mj-ea"/>
                <a:hlinkClick r:id="rId3"/>
              </a:rPr>
              <a:t>清冊</a:t>
            </a:r>
            <a:r>
              <a:rPr kumimoji="0" lang="en-US" altLang="zh-TW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(</a:t>
            </a:r>
            <a:r>
              <a:rPr kumimoji="0" lang="zh-TW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含領獎人身</a:t>
            </a:r>
            <a:r>
              <a:rPr kumimoji="0" lang="zh-TW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分證字號</a:t>
            </a:r>
            <a:r>
              <a:rPr lang="zh-TW" altLang="en-US" sz="2400" dirty="0" smtClean="0">
                <a:solidFill>
                  <a:prstClr val="black"/>
                </a:solidFill>
                <a:latin typeface="+mj-ea"/>
                <a:ea typeface="+mj-ea"/>
              </a:rPr>
              <a:t>、姓名、學</a:t>
            </a:r>
            <a:r>
              <a:rPr lang="zh-TW" altLang="en-US" sz="2400" dirty="0" smtClean="0">
                <a:latin typeface="+mj-ea"/>
                <a:ea typeface="+mj-ea"/>
              </a:rPr>
              <a:t>號、</a:t>
            </a:r>
            <a:r>
              <a:rPr lang="zh-TW" altLang="en-US" sz="2400" dirty="0">
                <a:latin typeface="+mj-ea"/>
                <a:ea typeface="+mj-ea"/>
              </a:rPr>
              <a:t>受</a:t>
            </a:r>
            <a:r>
              <a:rPr kumimoji="0" lang="zh-TW" altLang="en-US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領人戶籍</a:t>
            </a:r>
            <a:r>
              <a:rPr lang="zh-TW" altLang="en-US" sz="2400" dirty="0">
                <a:latin typeface="+mj-ea"/>
                <a:ea typeface="+mj-ea"/>
              </a:rPr>
              <a:t>地址、領取金額</a:t>
            </a:r>
            <a:r>
              <a:rPr lang="zh-TW" altLang="en-US" sz="2400" dirty="0" smtClean="0">
                <a:latin typeface="+mj-ea"/>
                <a:ea typeface="+mj-ea"/>
              </a:rPr>
              <a:t>、備註</a:t>
            </a:r>
            <a:r>
              <a:rPr kumimoji="0" lang="en-US" altLang="zh-TW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)</a:t>
            </a:r>
            <a:r>
              <a:rPr kumimoji="0" lang="zh-TW" alt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。</a:t>
            </a:r>
            <a:endParaRPr kumimoji="0" lang="en-US" altLang="zh-TW" sz="24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  <a:p>
            <a:pPr marL="514350" lvl="0" indent="-514350">
              <a:buFont typeface="Wingdings" panose="05000000000000000000" pitchFamily="2" charset="2"/>
              <a:buChar char="u"/>
            </a:pPr>
            <a:r>
              <a:rPr lang="zh-TW" altLang="en-US" sz="2400" u="sng" dirty="0">
                <a:latin typeface="+mj-ea"/>
                <a:ea typeface="+mj-ea"/>
              </a:rPr>
              <a:t>領獎人需</a:t>
            </a:r>
            <a:r>
              <a:rPr lang="zh-TW" altLang="en-US" sz="2400" b="1" u="sng" dirty="0">
                <a:solidFill>
                  <a:srgbClr val="7030A0"/>
                </a:solidFill>
                <a:latin typeface="+mj-ea"/>
                <a:ea typeface="+mj-ea"/>
              </a:rPr>
              <a:t>親自簽名</a:t>
            </a:r>
            <a:r>
              <a:rPr lang="zh-TW" altLang="en-US" sz="2400" dirty="0" smtClean="0">
                <a:latin typeface="+mj-ea"/>
                <a:ea typeface="+mj-ea"/>
              </a:rPr>
              <a:t>。</a:t>
            </a:r>
            <a:endParaRPr lang="en-US" altLang="zh-TW" sz="2400" dirty="0" smtClean="0">
              <a:latin typeface="+mj-ea"/>
              <a:ea typeface="+mj-ea"/>
            </a:endParaRPr>
          </a:p>
          <a:p>
            <a:pPr marL="514350" lvl="0" indent="-514350">
              <a:buFont typeface="Wingdings" panose="05000000000000000000" pitchFamily="2" charset="2"/>
              <a:buChar char="u"/>
            </a:pPr>
            <a:r>
              <a:rPr kumimoji="0" lang="zh-TW" alt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</a:rPr>
              <a:t>核銷時請</a:t>
            </a:r>
            <a:r>
              <a:rPr lang="zh-TW" altLang="en-US" sz="2400" dirty="0">
                <a:solidFill>
                  <a:prstClr val="black"/>
                </a:solidFill>
                <a:latin typeface="+mj-ea"/>
                <a:ea typeface="+mj-ea"/>
              </a:rPr>
              <a:t>負責人</a:t>
            </a:r>
            <a:r>
              <a:rPr lang="zh-TW" altLang="en-US" sz="2400" dirty="0" smtClean="0">
                <a:solidFill>
                  <a:prstClr val="black"/>
                </a:solidFill>
                <a:latin typeface="+mj-ea"/>
                <a:ea typeface="+mj-ea"/>
              </a:rPr>
              <a:t>將完整簽</a:t>
            </a:r>
            <a:r>
              <a:rPr lang="zh-TW" altLang="en-US" sz="2400" dirty="0">
                <a:solidFill>
                  <a:prstClr val="black"/>
                </a:solidFill>
                <a:latin typeface="+mj-ea"/>
                <a:ea typeface="+mj-ea"/>
              </a:rPr>
              <a:t>領</a:t>
            </a:r>
            <a:r>
              <a:rPr lang="zh-TW" altLang="en-US" sz="2400" dirty="0" smtClean="0">
                <a:solidFill>
                  <a:prstClr val="black"/>
                </a:solidFill>
                <a:latin typeface="+mj-ea"/>
                <a:ea typeface="+mj-ea"/>
              </a:rPr>
              <a:t>清冊，製作成電子檔案，並將檔案輸出紙本一份，並於核銷時交至課外組，並將電子檔傳至課外組負責承辦人員。</a:t>
            </a:r>
            <a:endParaRPr kumimoji="0" lang="zh-TW" alt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800956"/>
            <a:ext cx="4248472" cy="225861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87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114550" y="1419622"/>
            <a:ext cx="4680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891DE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各式消費憑證簡介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3891DE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8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cut/>
        <p:sndAc>
          <p:endSnd/>
        </p:sndAc>
      </p:transition>
    </mc:Choice>
    <mc:Fallback xmlns="">
      <p:transition spd="slow" advClick="0" advTm="6000">
        <p:cut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59302" y="528414"/>
            <a:ext cx="1904587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郵寄費</a:t>
            </a:r>
            <a:r>
              <a:rPr lang="en-US" altLang="zh-TW" sz="4000" b="1" dirty="0" smtClean="0">
                <a:latin typeface="+mj-ea"/>
              </a:rPr>
              <a:t>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4319972" y="248147"/>
            <a:ext cx="6552728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r>
              <a:rPr lang="zh-TW" altLang="en-US" sz="3200" dirty="0">
                <a:solidFill>
                  <a:srgbClr val="FFFF00"/>
                </a:solidFill>
              </a:rPr>
              <a:t>購買票品證明</a:t>
            </a:r>
            <a:r>
              <a:rPr lang="zh-TW" altLang="en-US" sz="3200" dirty="0" smtClean="0">
                <a:solidFill>
                  <a:srgbClr val="FFFF00"/>
                </a:solidFill>
              </a:rPr>
              <a:t>單、託運</a:t>
            </a:r>
            <a:r>
              <a:rPr lang="zh-TW" altLang="en-US" sz="3200" dirty="0">
                <a:solidFill>
                  <a:srgbClr val="FFFF00"/>
                </a:solidFill>
              </a:rPr>
              <a:t>單</a:t>
            </a:r>
          </a:p>
        </p:txBody>
      </p:sp>
      <p:pic>
        <p:nvPicPr>
          <p:cNvPr id="10241" name="圖片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" b="-2"/>
          <a:stretch>
            <a:fillRect/>
          </a:stretch>
        </p:blipFill>
        <p:spPr bwMode="auto">
          <a:xfrm>
            <a:off x="1547664" y="1662113"/>
            <a:ext cx="6048672" cy="266534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直線圖說文字 2 4"/>
          <p:cNvSpPr>
            <a:spLocks/>
          </p:cNvSpPr>
          <p:nvPr/>
        </p:nvSpPr>
        <p:spPr bwMode="auto">
          <a:xfrm rot="10800000">
            <a:off x="4572000" y="3435846"/>
            <a:ext cx="1193724" cy="322262"/>
          </a:xfrm>
          <a:prstGeom prst="borderCallout2">
            <a:avLst>
              <a:gd name="adj1" fmla="val 35468"/>
              <a:gd name="adj2" fmla="val 110065"/>
              <a:gd name="adj3" fmla="val 37936"/>
              <a:gd name="adj4" fmla="val 391716"/>
              <a:gd name="adj5" fmla="val -76421"/>
              <a:gd name="adj6" fmla="val 416369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404391" y="3939902"/>
            <a:ext cx="780901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直線圖說文字 2 3"/>
          <p:cNvSpPr>
            <a:spLocks/>
          </p:cNvSpPr>
          <p:nvPr/>
        </p:nvSpPr>
        <p:spPr bwMode="auto">
          <a:xfrm rot="10800000">
            <a:off x="1979712" y="1995686"/>
            <a:ext cx="1584177" cy="629022"/>
          </a:xfrm>
          <a:prstGeom prst="borderCallout2">
            <a:avLst>
              <a:gd name="adj1" fmla="val 72931"/>
              <a:gd name="adj2" fmla="val 107079"/>
              <a:gd name="adj3" fmla="val 74195"/>
              <a:gd name="adj4" fmla="val 153937"/>
              <a:gd name="adj5" fmla="val 7620"/>
              <a:gd name="adj6" fmla="val 170598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9"/>
          <p:cNvSpPr txBox="1">
            <a:spLocks noChangeArrowheads="1"/>
          </p:cNvSpPr>
          <p:nvPr/>
        </p:nvSpPr>
        <p:spPr bwMode="auto">
          <a:xfrm>
            <a:off x="467544" y="2499742"/>
            <a:ext cx="717748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048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53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4906" y="72077"/>
            <a:ext cx="2176430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郵寄費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4319972" y="248147"/>
            <a:ext cx="6552728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30638" algn="l"/>
              </a:tabLst>
              <a:defRPr/>
            </a:pPr>
            <a:r>
              <a:rPr kumimoji="0" lang="zh-TW" altLang="en-US" sz="3200" b="1" i="0" u="none" strike="noStrike" kern="1200" cap="none" spc="50" normalizeH="0" baseline="0" noProof="0" dirty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購買票品證明</a:t>
            </a:r>
            <a:r>
              <a:rPr kumimoji="0" lang="zh-TW" altLang="en-US" sz="3200" b="1" i="0" u="none" strike="noStrike" kern="1200" cap="none" spc="50" normalizeH="0" baseline="0" noProof="0" dirty="0" smtClean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單、託運</a:t>
            </a:r>
            <a:r>
              <a:rPr kumimoji="0" lang="zh-TW" altLang="en-US" sz="3200" b="1" i="0" u="none" strike="noStrike" kern="1200" cap="none" spc="50" normalizeH="0" baseline="0" noProof="0" dirty="0">
                <a:ln w="13335" cmpd="sng">
                  <a:solidFill>
                    <a:srgbClr val="1CADE4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ea typeface="華康中圓體" panose="020F0509000000000000" pitchFamily="49" charset="-120"/>
                <a:cs typeface="+mj-cs"/>
              </a:rPr>
              <a:t>單</a:t>
            </a:r>
          </a:p>
        </p:txBody>
      </p:sp>
      <p:pic>
        <p:nvPicPr>
          <p:cNvPr id="10241" name="圖片 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" b="-2"/>
          <a:stretch>
            <a:fillRect/>
          </a:stretch>
        </p:blipFill>
        <p:spPr bwMode="auto">
          <a:xfrm>
            <a:off x="1547664" y="1662113"/>
            <a:ext cx="6048672" cy="266534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直線圖說文字 2 4"/>
          <p:cNvSpPr>
            <a:spLocks/>
          </p:cNvSpPr>
          <p:nvPr/>
        </p:nvSpPr>
        <p:spPr bwMode="auto">
          <a:xfrm rot="10800000">
            <a:off x="4572000" y="3435846"/>
            <a:ext cx="1193724" cy="322262"/>
          </a:xfrm>
          <a:prstGeom prst="borderCallout2">
            <a:avLst>
              <a:gd name="adj1" fmla="val 35468"/>
              <a:gd name="adj2" fmla="val 110065"/>
              <a:gd name="adj3" fmla="val 37936"/>
              <a:gd name="adj4" fmla="val 391716"/>
              <a:gd name="adj5" fmla="val -76421"/>
              <a:gd name="adj6" fmla="val 416369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404391" y="3939902"/>
            <a:ext cx="780901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直線圖說文字 2 3"/>
          <p:cNvSpPr>
            <a:spLocks/>
          </p:cNvSpPr>
          <p:nvPr/>
        </p:nvSpPr>
        <p:spPr bwMode="auto">
          <a:xfrm rot="10800000">
            <a:off x="1979712" y="1995686"/>
            <a:ext cx="1584177" cy="629022"/>
          </a:xfrm>
          <a:prstGeom prst="borderCallout2">
            <a:avLst>
              <a:gd name="adj1" fmla="val 72931"/>
              <a:gd name="adj2" fmla="val 107079"/>
              <a:gd name="adj3" fmla="val 74195"/>
              <a:gd name="adj4" fmla="val 153937"/>
              <a:gd name="adj5" fmla="val 7620"/>
              <a:gd name="adj6" fmla="val 170598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9"/>
          <p:cNvSpPr txBox="1">
            <a:spLocks noChangeArrowheads="1"/>
          </p:cNvSpPr>
          <p:nvPr/>
        </p:nvSpPr>
        <p:spPr bwMode="auto">
          <a:xfrm>
            <a:off x="467544" y="2499742"/>
            <a:ext cx="717748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048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9" name="文字方塊 9"/>
          <p:cNvSpPr txBox="1">
            <a:spLocks noChangeArrowheads="1"/>
          </p:cNvSpPr>
          <p:nvPr/>
        </p:nvSpPr>
        <p:spPr bwMode="auto">
          <a:xfrm>
            <a:off x="7814692" y="1563638"/>
            <a:ext cx="717748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(3)</a:t>
            </a:r>
            <a:endParaRPr kumimoji="1" lang="en-US" altLang="zh-TW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096036"/>
            <a:ext cx="7056784" cy="3779970"/>
          </a:xfrm>
          <a:prstGeom prst="rect">
            <a:avLst/>
          </a:prstGeom>
          <a:ln w="28575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直線圖說文字 2 3"/>
          <p:cNvSpPr>
            <a:spLocks/>
          </p:cNvSpPr>
          <p:nvPr/>
        </p:nvSpPr>
        <p:spPr bwMode="auto">
          <a:xfrm>
            <a:off x="827583" y="1563638"/>
            <a:ext cx="4104457" cy="2376264"/>
          </a:xfrm>
          <a:prstGeom prst="borderCallout2">
            <a:avLst>
              <a:gd name="adj1" fmla="val 49508"/>
              <a:gd name="adj2" fmla="val 103592"/>
              <a:gd name="adj3" fmla="val 50438"/>
              <a:gd name="adj4" fmla="val 176410"/>
              <a:gd name="adj5" fmla="val 21005"/>
              <a:gd name="adj6" fmla="val 178734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81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4195" y="339502"/>
            <a:ext cx="5628125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各式憑證開立原則彙整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00150"/>
            <a:ext cx="8686800" cy="374786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手寫型憑證：開立受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買人抬頭名稱「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國立宜蘭大學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」。</a:t>
            </a:r>
            <a:endParaRPr lang="en-US" altLang="zh-TW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繕打型憑證：開立統一編號「</a:t>
            </a:r>
            <a:r>
              <a:rPr lang="en-US" altLang="zh-TW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02415271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」。</a:t>
            </a:r>
            <a:endParaRPr lang="en-US" altLang="zh-TW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請店家蓋上「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店家統一發票專用章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」。</a:t>
            </a:r>
            <a:endParaRPr lang="en-US" altLang="zh-TW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要有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購物明細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，若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品名、單價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、數量、總計金額不清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，用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原子筆註記並簽名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或附上購物清單並加蓋店章和私章。</a:t>
            </a:r>
            <a:endParaRPr lang="en-US" altLang="zh-TW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所有憑證修改處皆須由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經辦人簽名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國字大寫金額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處塗改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憑證須</a:t>
            </a:r>
            <a:r>
              <a:rPr lang="zh-TW" altLang="en-US" sz="2400" b="1" dirty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整張重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+mj-ea"/>
                <a:ea typeface="+mj-ea"/>
              </a:rPr>
              <a:t>開</a:t>
            </a:r>
            <a:r>
              <a:rPr lang="zh-TW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95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446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114550" y="1419622"/>
            <a:ext cx="4680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行政核銷</a:t>
            </a:r>
            <a:r>
              <a:rPr kumimoji="0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891DE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簡易</a:t>
            </a: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3891DE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攻略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9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cut/>
        <p:sndAc>
          <p:endSnd/>
        </p:sndAc>
      </p:transition>
    </mc:Choice>
    <mc:Fallback xmlns="">
      <p:transition spd="slow" advClick="0" advTm="6000">
        <p:cut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7" y="1248213"/>
            <a:ext cx="2545051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60" y="212976"/>
            <a:ext cx="2545051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59" y="396573"/>
            <a:ext cx="2545051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58" y="580170"/>
            <a:ext cx="2545051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57" y="781128"/>
            <a:ext cx="2545051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655" y="195486"/>
            <a:ext cx="2544515" cy="359916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83518"/>
            <a:ext cx="3347864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行政核銷文件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60124" y="2893989"/>
            <a:ext cx="2952321" cy="1213508"/>
          </a:xfrm>
        </p:spPr>
        <p:txBody>
          <a:bodyPr>
            <a:noAutofit/>
          </a:bodyPr>
          <a:lstStyle/>
          <a:p>
            <a:pPr marL="0" indent="0" algn="ctr" defTabSz="91440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None/>
            </a:pPr>
            <a:r>
              <a:rPr lang="zh-TW" altLang="en-US" sz="2400" b="1" dirty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社團經費</a:t>
            </a:r>
            <a:endParaRPr lang="en-US" altLang="zh-TW" sz="2400" b="1" dirty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indent="0" algn="ctr" defTabSz="914400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None/>
            </a:pPr>
            <a:r>
              <a:rPr lang="zh-TW" altLang="en-US" sz="2400" b="1" dirty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原始憑證明細表</a:t>
            </a:r>
            <a:endParaRPr lang="en-US" altLang="zh-TW" sz="2400" b="1" dirty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142933" y="3042761"/>
            <a:ext cx="2861298" cy="11365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b="1" dirty="0" smtClean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社團專案活動</a:t>
            </a:r>
            <a:endParaRPr lang="en-US" altLang="zh-TW" b="1" dirty="0" smtClean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b="1" dirty="0" smtClean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黏貼憑證用紙</a:t>
            </a:r>
            <a:endParaRPr lang="en-US" altLang="zh-TW" b="1" dirty="0" smtClean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23971" y="2931790"/>
            <a:ext cx="2679882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華康粗圓體" panose="020F0709000000000000" pitchFamily="49" charset="-120"/>
                <a:ea typeface="華康粗圓體" panose="020F0709000000000000" pitchFamily="49" charset="-120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150"/>
              </a:spcAft>
              <a:buSzPct val="100000"/>
              <a:buNone/>
            </a:pPr>
            <a:r>
              <a:rPr lang="zh-TW" altLang="en-US" b="1" dirty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社團簽領收據</a:t>
            </a:r>
            <a:endParaRPr lang="en-US" altLang="zh-TW" b="1" dirty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0" indent="0" algn="ctr">
              <a:lnSpc>
                <a:spcPct val="90000"/>
              </a:lnSpc>
              <a:spcAft>
                <a:spcPts val="150"/>
              </a:spcAft>
              <a:buSzPct val="100000"/>
              <a:buNone/>
            </a:pPr>
            <a:r>
              <a:rPr lang="zh-TW" altLang="en-US" b="1" dirty="0">
                <a:ln w="12700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郵局帳戶影本</a:t>
            </a:r>
            <a:endParaRPr lang="en-US" altLang="zh-TW" b="1" dirty="0">
              <a:ln w="12700">
                <a:solidFill>
                  <a:sysClr val="windowText" lastClr="000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355976" y="4546529"/>
            <a:ext cx="4567089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華康粗圓體" panose="020F0709000000000000" pitchFamily="49" charset="-120"/>
                <a:ea typeface="華康粗圓體" panose="020F0709000000000000" pitchFamily="49" charset="-120"/>
              </a:rPr>
              <a:t>課外活動組網站</a:t>
            </a:r>
            <a:r>
              <a:rPr lang="en-US" altLang="zh-TW" sz="2000" dirty="0">
                <a:latin typeface="華康粗圓體" panose="020F0709000000000000" pitchFamily="49" charset="-120"/>
                <a:ea typeface="華康粗圓體" panose="020F0709000000000000" pitchFamily="49" charset="-120"/>
              </a:rPr>
              <a:t>/</a:t>
            </a:r>
            <a:r>
              <a:rPr lang="zh-TW" altLang="en-US" sz="2000" dirty="0" smtClean="0">
                <a:latin typeface="華康粗圓體" panose="020F0709000000000000" pitchFamily="49" charset="-120"/>
                <a:ea typeface="華康粗圓體" panose="020F0709000000000000" pitchFamily="49" charset="-120"/>
                <a:hlinkClick r:id="rId8"/>
              </a:rPr>
              <a:t>文件下載</a:t>
            </a:r>
            <a:r>
              <a:rPr lang="zh-TW" altLang="en-US" sz="2000" dirty="0" smtClean="0">
                <a:latin typeface="華康粗圓體" panose="020F0709000000000000" pitchFamily="49" charset="-120"/>
                <a:ea typeface="華康粗圓體" panose="020F0709000000000000" pitchFamily="49" charset="-120"/>
              </a:rPr>
              <a:t>，提供下載</a:t>
            </a:r>
            <a:endParaRPr lang="zh-TW" altLang="en-US" sz="2000" dirty="0">
              <a:latin typeface="華康粗圓體" panose="020F0709000000000000" pitchFamily="49" charset="-120"/>
              <a:ea typeface="華康粗圓體" panose="020F0709000000000000" pitchFamily="49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80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 t="8272" r="8207" b="54276"/>
          <a:stretch/>
        </p:blipFill>
        <p:spPr>
          <a:xfrm>
            <a:off x="395536" y="1203598"/>
            <a:ext cx="3865875" cy="282534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366918"/>
            <a:ext cx="7056784" cy="1124712"/>
          </a:xfrm>
        </p:spPr>
        <p:txBody>
          <a:bodyPr>
            <a:noAutofit/>
          </a:bodyPr>
          <a:lstStyle/>
          <a:p>
            <a:r>
              <a:rPr lang="zh-TW" altLang="en-US" sz="4400" b="1" dirty="0"/>
              <a:t>社團經費原始憑證明細表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27984" y="1131590"/>
            <a:ext cx="4464496" cy="331708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zh-TW" sz="2000" dirty="0"/>
              <a:t>此表相當於</a:t>
            </a:r>
            <a:r>
              <a:rPr lang="zh-TW" altLang="zh-TW" sz="2000" dirty="0">
                <a:ln w="9525">
                  <a:noFill/>
                </a:ln>
              </a:rPr>
              <a:t>社團專案活動憑證黏貼用紙</a:t>
            </a:r>
            <a:r>
              <a:rPr lang="zh-TW" altLang="zh-TW" sz="2000" dirty="0"/>
              <a:t>的</a:t>
            </a:r>
            <a:r>
              <a:rPr lang="zh-TW" altLang="zh-TW" sz="2000" dirty="0" smtClean="0"/>
              <a:t>目錄</a:t>
            </a:r>
            <a:r>
              <a:rPr lang="zh-TW" altLang="zh-TW" sz="2000" dirty="0"/>
              <a:t>。</a:t>
            </a:r>
            <a:endParaRPr lang="en-US" altLang="zh-TW" sz="2000" dirty="0" smtClean="0"/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000" dirty="0" smtClean="0"/>
              <a:t>憑證編號：</a:t>
            </a:r>
            <a:r>
              <a:rPr lang="zh-TW" altLang="zh-TW" sz="2000" dirty="0" smtClean="0"/>
              <a:t>須對應</a:t>
            </a:r>
            <a:r>
              <a:rPr lang="zh-TW" altLang="en-US" sz="2000" dirty="0"/>
              <a:t>社團專案活動黏貼</a:t>
            </a:r>
            <a:r>
              <a:rPr lang="zh-TW" altLang="en-US" sz="2000" dirty="0" smtClean="0"/>
              <a:t>憑證用紙</a:t>
            </a:r>
            <a:r>
              <a:rPr lang="zh-TW" altLang="zh-TW" sz="2000" dirty="0" smtClean="0"/>
              <a:t>。</a:t>
            </a:r>
            <a:endParaRPr lang="en-US" altLang="zh-TW" sz="2000" dirty="0">
              <a:ln>
                <a:solidFill>
                  <a:schemeClr val="bg1"/>
                </a:solidFill>
              </a:ln>
            </a:endParaRP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000" dirty="0" smtClean="0"/>
              <a:t>金額：</a:t>
            </a:r>
            <a:r>
              <a:rPr lang="zh-TW" altLang="zh-TW" sz="2000" dirty="0" smtClean="0"/>
              <a:t>填寫</a:t>
            </a:r>
            <a:r>
              <a:rPr lang="zh-TW" altLang="zh-TW" sz="2000" dirty="0"/>
              <a:t>阿拉伯數字即可，若有更改</a:t>
            </a:r>
            <a:r>
              <a:rPr lang="zh-TW" altLang="zh-TW" sz="2000" dirty="0" smtClean="0"/>
              <a:t>則</a:t>
            </a:r>
            <a:r>
              <a:rPr lang="zh-TW" altLang="en-US" sz="2000" dirty="0"/>
              <a:t>須</a:t>
            </a:r>
            <a:r>
              <a:rPr lang="zh-TW" altLang="zh-TW" sz="2000" dirty="0" smtClean="0"/>
              <a:t>由經辦</a:t>
            </a:r>
            <a:r>
              <a:rPr lang="zh-TW" altLang="zh-TW" sz="2000" dirty="0"/>
              <a:t>人</a:t>
            </a:r>
            <a:r>
              <a:rPr lang="zh-TW" altLang="zh-TW" sz="2000" dirty="0" smtClean="0"/>
              <a:t>簽名。</a:t>
            </a:r>
            <a:endParaRPr lang="zh-TW" altLang="zh-TW" sz="20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2000" dirty="0" smtClean="0"/>
              <a:t>預算科目：</a:t>
            </a:r>
            <a:r>
              <a:rPr lang="zh-TW" altLang="zh-TW" sz="2000" dirty="0" smtClean="0"/>
              <a:t>須</a:t>
            </a:r>
            <a:r>
              <a:rPr lang="zh-TW" altLang="en-US" sz="2000" dirty="0"/>
              <a:t>與</a:t>
            </a:r>
            <a:r>
              <a:rPr lang="zh-TW" altLang="zh-TW" sz="2000" dirty="0" smtClean="0"/>
              <a:t>活動</a:t>
            </a:r>
            <a:r>
              <a:rPr lang="zh-TW" altLang="zh-TW" sz="2000" dirty="0"/>
              <a:t>企劃書之經費</a:t>
            </a:r>
            <a:r>
              <a:rPr lang="zh-TW" altLang="zh-TW" sz="2000" dirty="0" smtClean="0"/>
              <a:t>預算</a:t>
            </a:r>
            <a:r>
              <a:rPr lang="zh-TW" altLang="en-US" sz="2000" dirty="0" smtClean="0"/>
              <a:t>表</a:t>
            </a:r>
            <a:r>
              <a:rPr lang="zh-TW" altLang="zh-TW" sz="2000" dirty="0" smtClean="0"/>
              <a:t>科目</a:t>
            </a:r>
            <a:r>
              <a:rPr lang="zh-TW" altLang="zh-TW" sz="2000" dirty="0"/>
              <a:t>相符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zh-TW" sz="2000" dirty="0"/>
              <a:t>本表不須加蓋社</a:t>
            </a:r>
            <a:r>
              <a:rPr lang="zh-TW" altLang="zh-TW" sz="2000" dirty="0" smtClean="0"/>
              <a:t>章</a:t>
            </a:r>
            <a:r>
              <a:rPr lang="zh-TW" altLang="en-US" sz="2000" dirty="0" smtClean="0"/>
              <a:t>。</a:t>
            </a:r>
            <a:endParaRPr lang="en-US" altLang="zh-TW" b="1" dirty="0" smtClean="0">
              <a:ln>
                <a:solidFill>
                  <a:schemeClr val="bg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38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11760" y="96249"/>
            <a:ext cx="6516216" cy="584652"/>
          </a:xfrm>
        </p:spPr>
        <p:txBody>
          <a:bodyPr>
            <a:normAutofit/>
          </a:bodyPr>
          <a:lstStyle/>
          <a:p>
            <a:r>
              <a:rPr lang="zh-TW" altLang="en-US" sz="4000" b="1" dirty="0"/>
              <a:t>社團專案活動黏貼</a:t>
            </a:r>
            <a:r>
              <a:rPr lang="zh-TW" altLang="en-US" sz="4000" b="1" dirty="0" smtClean="0"/>
              <a:t>憑證用紙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8144" y="915566"/>
            <a:ext cx="2793430" cy="3548056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u"/>
            </a:pPr>
            <a:r>
              <a:rPr lang="zh-TW" altLang="zh-TW" sz="1600" b="1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金額</a:t>
            </a:r>
            <a:r>
              <a:rPr lang="zh-TW" altLang="zh-TW" sz="16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欄</a:t>
            </a:r>
            <a:r>
              <a:rPr lang="zh-TW" altLang="en-US" sz="1600" dirty="0">
                <a:latin typeface="+mj-ea"/>
                <a:ea typeface="+mj-ea"/>
              </a:rPr>
              <a:t>：</a:t>
            </a:r>
            <a:r>
              <a:rPr lang="zh-TW" altLang="zh-TW" sz="1600" b="1" dirty="0" smtClean="0">
                <a:solidFill>
                  <a:srgbClr val="7030A0"/>
                </a:solidFill>
                <a:latin typeface="+mj-ea"/>
                <a:ea typeface="+mj-ea"/>
              </a:rPr>
              <a:t>空白</a:t>
            </a:r>
            <a:r>
              <a:rPr lang="zh-TW" altLang="zh-TW" sz="1600" b="1" dirty="0">
                <a:solidFill>
                  <a:srgbClr val="7030A0"/>
                </a:solidFill>
                <a:latin typeface="+mj-ea"/>
                <a:ea typeface="+mj-ea"/>
              </a:rPr>
              <a:t>處</a:t>
            </a:r>
            <a:r>
              <a:rPr lang="zh-TW" altLang="zh-TW" sz="1600" dirty="0">
                <a:latin typeface="+mj-ea"/>
                <a:ea typeface="+mj-ea"/>
              </a:rPr>
              <a:t>須</a:t>
            </a:r>
            <a:r>
              <a:rPr lang="zh-TW" altLang="zh-TW" sz="1600" b="1" dirty="0">
                <a:solidFill>
                  <a:srgbClr val="7030A0"/>
                </a:solidFill>
                <a:latin typeface="+mj-ea"/>
                <a:ea typeface="+mj-ea"/>
              </a:rPr>
              <a:t>畫線</a:t>
            </a:r>
            <a:r>
              <a:rPr lang="zh-TW" altLang="zh-TW" sz="1600" dirty="0">
                <a:latin typeface="+mj-ea"/>
                <a:ea typeface="+mj-ea"/>
              </a:rPr>
              <a:t>槓掉</a:t>
            </a:r>
            <a:r>
              <a:rPr lang="zh-TW" altLang="zh-TW" sz="1600" dirty="0" smtClean="0">
                <a:latin typeface="+mj-ea"/>
                <a:ea typeface="+mj-ea"/>
              </a:rPr>
              <a:t>。</a:t>
            </a:r>
            <a:endParaRPr lang="en-US" altLang="zh-TW" sz="1600" dirty="0" smtClean="0">
              <a:latin typeface="+mj-ea"/>
              <a:ea typeface="+mj-ea"/>
            </a:endParaRPr>
          </a:p>
          <a:p>
            <a:pPr lvl="0">
              <a:buClrTx/>
              <a:buFont typeface="Wingdings" panose="05000000000000000000" pitchFamily="2" charset="2"/>
              <a:buChar char="u"/>
            </a:pPr>
            <a:r>
              <a:rPr lang="zh-TW" altLang="en-US" sz="16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用途說明</a:t>
            </a:r>
            <a:r>
              <a:rPr lang="zh-TW" altLang="en-US" sz="1600" b="1" dirty="0" smtClean="0">
                <a:latin typeface="+mj-ea"/>
                <a:ea typeface="+mj-ea"/>
              </a:rPr>
              <a:t>：</a:t>
            </a:r>
            <a:r>
              <a:rPr lang="zh-TW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一定要填寫</a:t>
            </a:r>
            <a:r>
              <a:rPr lang="zh-TW" altLang="en-US" sz="1600" b="1" dirty="0" smtClean="0">
                <a:latin typeface="+mj-ea"/>
                <a:ea typeface="+mj-ea"/>
              </a:rPr>
              <a:t>。</a:t>
            </a:r>
            <a:endParaRPr lang="en-US" altLang="zh-TW" sz="1600" b="1" dirty="0" smtClean="0">
              <a:latin typeface="+mj-ea"/>
              <a:ea typeface="+mj-ea"/>
            </a:endParaRPr>
          </a:p>
          <a:p>
            <a:pPr lvl="0">
              <a:buClrTx/>
              <a:buFont typeface="Wingdings" panose="05000000000000000000" pitchFamily="2" charset="2"/>
              <a:buChar char="u"/>
            </a:pPr>
            <a:r>
              <a:rPr lang="zh-TW" altLang="en-US" sz="16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經辦</a:t>
            </a:r>
            <a:r>
              <a:rPr lang="zh-TW" altLang="en-US" sz="1600" b="1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人</a:t>
            </a:r>
            <a:r>
              <a:rPr lang="zh-TW" altLang="en-US" sz="16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欄位</a:t>
            </a:r>
            <a:r>
              <a:rPr lang="zh-TW" altLang="en-US" sz="1600" b="1" dirty="0" smtClean="0">
                <a:latin typeface="+mj-ea"/>
                <a:ea typeface="+mj-ea"/>
              </a:rPr>
              <a:t>：</a:t>
            </a:r>
            <a:r>
              <a:rPr lang="zh-TW" altLang="zh-TW" sz="1600" dirty="0" smtClean="0">
                <a:latin typeface="+mj-ea"/>
                <a:ea typeface="+mj-ea"/>
              </a:rPr>
              <a:t>此</a:t>
            </a:r>
            <a:r>
              <a:rPr lang="zh-TW" altLang="zh-TW" sz="1600" dirty="0">
                <a:latin typeface="+mj-ea"/>
                <a:ea typeface="+mj-ea"/>
              </a:rPr>
              <a:t>文件處理人之簽名，並請勾選「已墊付」，加</a:t>
            </a:r>
            <a:r>
              <a:rPr lang="zh-TW" altLang="zh-TW" sz="1600" b="1" dirty="0">
                <a:solidFill>
                  <a:srgbClr val="7030A0"/>
                </a:solidFill>
                <a:latin typeface="+mj-ea"/>
                <a:ea typeface="+mj-ea"/>
              </a:rPr>
              <a:t>蓋社章</a:t>
            </a:r>
            <a:r>
              <a:rPr lang="zh-TW" altLang="zh-TW" sz="1600" dirty="0" smtClean="0">
                <a:latin typeface="+mj-ea"/>
                <a:ea typeface="+mj-ea"/>
              </a:rPr>
              <a:t>。</a:t>
            </a:r>
            <a:endParaRPr lang="en-US" altLang="zh-TW" sz="1600" dirty="0" smtClean="0">
              <a:latin typeface="+mj-ea"/>
              <a:ea typeface="+mj-ea"/>
            </a:endParaRPr>
          </a:p>
          <a:p>
            <a:pPr>
              <a:buClrTx/>
              <a:buFont typeface="Wingdings" panose="05000000000000000000" pitchFamily="2" charset="2"/>
              <a:buChar char="u"/>
            </a:pPr>
            <a:r>
              <a:rPr lang="zh-TW" altLang="zh-TW" sz="1600" dirty="0">
                <a:latin typeface="+mj-ea"/>
                <a:ea typeface="+mj-ea"/>
              </a:rPr>
              <a:t>憑證</a:t>
            </a:r>
            <a:r>
              <a:rPr lang="en-US" altLang="zh-TW" sz="1600" dirty="0">
                <a:latin typeface="+mj-ea"/>
                <a:ea typeface="+mj-ea"/>
              </a:rPr>
              <a:t>(</a:t>
            </a:r>
            <a:r>
              <a:rPr lang="zh-TW" altLang="zh-TW" sz="1600" dirty="0">
                <a:latin typeface="+mj-ea"/>
                <a:ea typeface="+mj-ea"/>
              </a:rPr>
              <a:t>收據</a:t>
            </a:r>
            <a:r>
              <a:rPr lang="en-US" altLang="zh-TW" sz="1600" dirty="0">
                <a:latin typeface="+mj-ea"/>
                <a:ea typeface="+mj-ea"/>
              </a:rPr>
              <a:t>)</a:t>
            </a:r>
            <a:r>
              <a:rPr lang="zh-TW" altLang="zh-TW" sz="1600" dirty="0">
                <a:latin typeface="+mj-ea"/>
                <a:ea typeface="+mj-ea"/>
              </a:rPr>
              <a:t>漸層浮貼</a:t>
            </a:r>
            <a:r>
              <a:rPr lang="zh-TW" altLang="zh-TW" sz="1600" dirty="0" smtClean="0">
                <a:latin typeface="+mj-ea"/>
                <a:ea typeface="+mj-ea"/>
              </a:rPr>
              <a:t>，讓所有</a:t>
            </a:r>
            <a:r>
              <a:rPr lang="zh-TW" altLang="zh-TW" sz="1600" b="1" dirty="0" smtClean="0">
                <a:solidFill>
                  <a:srgbClr val="7030A0"/>
                </a:solidFill>
                <a:latin typeface="+mj-ea"/>
                <a:ea typeface="+mj-ea"/>
              </a:rPr>
              <a:t>總</a:t>
            </a:r>
            <a:r>
              <a:rPr lang="zh-TW" altLang="zh-TW" sz="1600" b="1" dirty="0">
                <a:solidFill>
                  <a:srgbClr val="7030A0"/>
                </a:solidFill>
                <a:latin typeface="+mj-ea"/>
                <a:ea typeface="+mj-ea"/>
              </a:rPr>
              <a:t>金額部份露出</a:t>
            </a:r>
            <a:r>
              <a:rPr lang="zh-TW" altLang="zh-TW" sz="1600" dirty="0" smtClean="0">
                <a:latin typeface="+mj-ea"/>
                <a:ea typeface="+mj-ea"/>
              </a:rPr>
              <a:t>。</a:t>
            </a:r>
            <a:endParaRPr lang="en-US" altLang="zh-TW" sz="1600" dirty="0" smtClean="0">
              <a:latin typeface="+mj-ea"/>
              <a:ea typeface="+mj-ea"/>
            </a:endParaRPr>
          </a:p>
          <a:p>
            <a:pPr lvl="0">
              <a:buClrTx/>
              <a:buFont typeface="Wingdings" panose="05000000000000000000" pitchFamily="2" charset="2"/>
              <a:buChar char="u"/>
            </a:pPr>
            <a:r>
              <a:rPr lang="zh-TW" altLang="zh-TW" sz="1600" dirty="0">
                <a:latin typeface="+mj-ea"/>
                <a:ea typeface="+mj-ea"/>
              </a:rPr>
              <a:t>不同預算</a:t>
            </a:r>
            <a:r>
              <a:rPr lang="zh-TW" altLang="zh-TW" sz="1600" dirty="0" smtClean="0">
                <a:latin typeface="+mj-ea"/>
                <a:ea typeface="+mj-ea"/>
              </a:rPr>
              <a:t>科目憑證勿</a:t>
            </a:r>
            <a:r>
              <a:rPr lang="zh-TW" altLang="zh-TW" sz="1600" dirty="0">
                <a:latin typeface="+mj-ea"/>
                <a:ea typeface="+mj-ea"/>
              </a:rPr>
              <a:t>貼在</a:t>
            </a:r>
            <a:r>
              <a:rPr lang="zh-TW" altLang="zh-TW" sz="1600" dirty="0" smtClean="0">
                <a:latin typeface="+mj-ea"/>
                <a:ea typeface="+mj-ea"/>
              </a:rPr>
              <a:t>同張</a:t>
            </a:r>
            <a:r>
              <a:rPr lang="zh-TW" altLang="en-US" sz="1600" dirty="0" smtClean="0">
                <a:latin typeface="+mj-ea"/>
                <a:ea typeface="+mj-ea"/>
              </a:rPr>
              <a:t>專案活動黏貼憑證專用紙上</a:t>
            </a:r>
            <a:r>
              <a:rPr lang="zh-TW" altLang="zh-TW" sz="1600" dirty="0" smtClean="0">
                <a:latin typeface="+mj-ea"/>
                <a:ea typeface="+mj-ea"/>
              </a:rPr>
              <a:t>。</a:t>
            </a:r>
            <a:endParaRPr lang="en-US" altLang="zh-TW" sz="1600" dirty="0" smtClean="0">
              <a:latin typeface="+mj-ea"/>
              <a:ea typeface="+mj-ea"/>
            </a:endParaRPr>
          </a:p>
          <a:p>
            <a:pPr>
              <a:buClrTx/>
              <a:buFont typeface="Wingdings" panose="05000000000000000000" pitchFamily="2" charset="2"/>
              <a:buChar char="u"/>
            </a:pPr>
            <a:r>
              <a:rPr lang="zh-TW" altLang="zh-TW" sz="1600" dirty="0">
                <a:latin typeface="+mj-ea"/>
                <a:ea typeface="+mj-ea"/>
              </a:rPr>
              <a:t>若</a:t>
            </a:r>
            <a:r>
              <a:rPr lang="zh-TW" altLang="zh-TW" sz="1600" dirty="0" smtClean="0">
                <a:latin typeface="+mj-ea"/>
                <a:ea typeface="+mj-ea"/>
              </a:rPr>
              <a:t>為</a:t>
            </a:r>
            <a:r>
              <a:rPr lang="zh-TW" altLang="en-US" sz="1600" b="1" dirty="0" smtClean="0">
                <a:latin typeface="+mj-ea"/>
                <a:ea typeface="+mj-ea"/>
              </a:rPr>
              <a:t>影印</a:t>
            </a:r>
            <a:r>
              <a:rPr lang="zh-TW" altLang="zh-TW" sz="1600" b="1" dirty="0" smtClean="0">
                <a:latin typeface="+mj-ea"/>
                <a:ea typeface="+mj-ea"/>
              </a:rPr>
              <a:t>費</a:t>
            </a:r>
            <a:r>
              <a:rPr lang="en-US" altLang="zh-TW" sz="1600" b="1" dirty="0" smtClean="0">
                <a:latin typeface="+mj-ea"/>
                <a:ea typeface="+mj-ea"/>
              </a:rPr>
              <a:t>/</a:t>
            </a:r>
            <a:r>
              <a:rPr lang="zh-TW" altLang="en-US" sz="1600" b="1" dirty="0" smtClean="0">
                <a:latin typeface="+mj-ea"/>
                <a:ea typeface="+mj-ea"/>
              </a:rPr>
              <a:t>印刷費</a:t>
            </a:r>
            <a:r>
              <a:rPr lang="zh-TW" altLang="zh-TW" sz="1600" dirty="0" smtClean="0">
                <a:latin typeface="+mj-ea"/>
                <a:ea typeface="+mj-ea"/>
              </a:rPr>
              <a:t>，</a:t>
            </a:r>
            <a:r>
              <a:rPr lang="zh-TW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無</a:t>
            </a:r>
            <a:r>
              <a:rPr lang="zh-TW" altLang="zh-TW" sz="1600" dirty="0" smtClean="0">
                <a:latin typeface="+mj-ea"/>
                <a:ea typeface="+mj-ea"/>
              </a:rPr>
              <a:t>須</a:t>
            </a:r>
            <a:r>
              <a:rPr lang="zh-TW" altLang="zh-TW" sz="1600" dirty="0" smtClean="0">
                <a:latin typeface="+mj-ea"/>
                <a:ea typeface="+mj-ea"/>
              </a:rPr>
              <a:t>附上</a:t>
            </a:r>
            <a:r>
              <a:rPr lang="zh-TW" altLang="zh-TW" sz="1600" b="1" dirty="0" smtClean="0">
                <a:solidFill>
                  <a:srgbClr val="FF0000"/>
                </a:solidFill>
                <a:latin typeface="+mj-ea"/>
                <a:ea typeface="+mj-ea"/>
              </a:rPr>
              <a:t>樣張</a:t>
            </a:r>
            <a:r>
              <a:rPr lang="zh-TW" altLang="zh-TW" sz="1600" dirty="0" smtClean="0">
                <a:latin typeface="+mj-ea"/>
                <a:ea typeface="+mj-ea"/>
              </a:rPr>
              <a:t>。</a:t>
            </a:r>
            <a:endParaRPr lang="en-US" altLang="zh-TW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u"/>
            </a:pPr>
            <a:endParaRPr lang="zh-TW" altLang="zh-TW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anose="05000000000000000000" pitchFamily="2" charset="2"/>
              <a:buChar char="u"/>
            </a:pPr>
            <a:endParaRPr lang="zh-TW" altLang="zh-TW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0" b="4446"/>
          <a:stretch/>
        </p:blipFill>
        <p:spPr bwMode="auto">
          <a:xfrm>
            <a:off x="2660108" y="784064"/>
            <a:ext cx="2868060" cy="401191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635896" y="1419622"/>
            <a:ext cx="1584176" cy="3916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898856" y="1916996"/>
            <a:ext cx="1404156" cy="6249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１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17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3768" y="133087"/>
            <a:ext cx="6129151" cy="857250"/>
          </a:xfrm>
        </p:spPr>
        <p:txBody>
          <a:bodyPr>
            <a:noAutofit/>
          </a:bodyPr>
          <a:lstStyle/>
          <a:p>
            <a:r>
              <a:rPr lang="zh-TW" altLang="en-US" sz="4000" b="1" dirty="0" smtClean="0"/>
              <a:t>簽領收據及</a:t>
            </a:r>
            <a:r>
              <a:rPr lang="zh-TW" altLang="zh-TW" sz="4000" b="1" dirty="0" smtClean="0"/>
              <a:t>郵局帳戶</a:t>
            </a:r>
            <a:r>
              <a:rPr lang="zh-TW" altLang="zh-TW" sz="4000" b="1" dirty="0"/>
              <a:t>影本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64088" y="961983"/>
            <a:ext cx="3779912" cy="4130047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dirty="0" smtClean="0">
                <a:latin typeface="+mj-ea"/>
                <a:ea typeface="+mj-ea"/>
              </a:rPr>
              <a:t>摘要</a:t>
            </a:r>
            <a:r>
              <a:rPr lang="zh-TW" altLang="en-US" sz="1800" dirty="0">
                <a:latin typeface="+mj-ea"/>
                <a:ea typeface="+mj-ea"/>
              </a:rPr>
              <a:t>欄</a:t>
            </a:r>
            <a:r>
              <a:rPr lang="zh-TW" altLang="en-US" sz="1800" dirty="0" smtClean="0">
                <a:latin typeface="+mj-ea"/>
                <a:ea typeface="+mj-ea"/>
              </a:rPr>
              <a:t>：○○○</a:t>
            </a:r>
            <a:r>
              <a:rPr lang="zh-TW" altLang="en-US" sz="1800" dirty="0">
                <a:latin typeface="+mj-ea"/>
                <a:ea typeface="+mj-ea"/>
              </a:rPr>
              <a:t>社</a:t>
            </a:r>
            <a:r>
              <a:rPr lang="zh-TW" altLang="en-US" sz="1800" dirty="0" smtClean="0">
                <a:latin typeface="+mj-ea"/>
                <a:ea typeface="+mj-ea"/>
              </a:rPr>
              <a:t>於</a:t>
            </a:r>
            <a:r>
              <a:rPr lang="en-US" altLang="zh-TW" sz="1800" dirty="0">
                <a:latin typeface="+mj-ea"/>
                <a:ea typeface="+mj-ea"/>
              </a:rPr>
              <a:t>0</a:t>
            </a:r>
            <a:r>
              <a:rPr lang="en-US" altLang="zh-TW" sz="1800" dirty="0" smtClean="0">
                <a:latin typeface="+mj-ea"/>
                <a:ea typeface="+mj-ea"/>
              </a:rPr>
              <a:t>00</a:t>
            </a:r>
            <a:r>
              <a:rPr lang="zh-TW" altLang="en-US" sz="1800" dirty="0" smtClean="0">
                <a:latin typeface="+mj-ea"/>
                <a:ea typeface="+mj-ea"/>
              </a:rPr>
              <a:t>年</a:t>
            </a:r>
            <a:r>
              <a:rPr lang="en-US" altLang="zh-TW" sz="1800" dirty="0">
                <a:latin typeface="+mj-ea"/>
                <a:ea typeface="+mj-ea"/>
              </a:rPr>
              <a:t>00</a:t>
            </a:r>
            <a:r>
              <a:rPr lang="zh-TW" altLang="en-US" sz="1800" dirty="0">
                <a:latin typeface="+mj-ea"/>
                <a:ea typeface="+mj-ea"/>
              </a:rPr>
              <a:t>月</a:t>
            </a:r>
            <a:r>
              <a:rPr lang="en-US" altLang="zh-TW" sz="1800" dirty="0">
                <a:latin typeface="+mj-ea"/>
                <a:ea typeface="+mj-ea"/>
              </a:rPr>
              <a:t>00</a:t>
            </a:r>
            <a:r>
              <a:rPr lang="zh-TW" altLang="en-US" sz="1800" dirty="0" smtClean="0">
                <a:latin typeface="+mj-ea"/>
                <a:ea typeface="+mj-ea"/>
              </a:rPr>
              <a:t>日辦理</a:t>
            </a:r>
            <a:r>
              <a:rPr lang="zh-TW" altLang="en-US" sz="1800" dirty="0">
                <a:latin typeface="+mj-ea"/>
                <a:ea typeface="+mj-ea"/>
              </a:rPr>
              <a:t>「○○○」活動補助</a:t>
            </a:r>
            <a:r>
              <a:rPr lang="zh-TW" altLang="en-US" sz="1800" dirty="0" smtClean="0">
                <a:latin typeface="+mj-ea"/>
                <a:ea typeface="+mj-ea"/>
              </a:rPr>
              <a:t>經費○○元</a:t>
            </a:r>
            <a:r>
              <a:rPr lang="zh-TW" altLang="en-US" sz="1800" dirty="0">
                <a:latin typeface="+mj-ea"/>
                <a:ea typeface="+mj-ea"/>
              </a:rPr>
              <a:t>，</a:t>
            </a:r>
            <a:r>
              <a:rPr lang="zh-TW" altLang="en-US" sz="1800" dirty="0" smtClean="0">
                <a:latin typeface="+mj-ea"/>
                <a:ea typeface="+mj-ea"/>
              </a:rPr>
              <a:t>補助經費寫</a:t>
            </a:r>
            <a:r>
              <a:rPr lang="zh-TW" altLang="en-US" sz="1800" dirty="0">
                <a:latin typeface="+mj-ea"/>
                <a:ea typeface="+mj-ea"/>
              </a:rPr>
              <a:t>最後可獲補助之</a:t>
            </a:r>
            <a:r>
              <a:rPr lang="zh-TW" altLang="en-US" sz="1800" dirty="0" smtClean="0">
                <a:latin typeface="+mj-ea"/>
                <a:ea typeface="+mj-ea"/>
              </a:rPr>
              <a:t>金額。</a:t>
            </a:r>
            <a:endParaRPr lang="en-US" altLang="zh-TW" sz="1800" dirty="0" smtClean="0"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金額</a:t>
            </a:r>
            <a:r>
              <a:rPr lang="zh-TW" altLang="en-US" sz="1800" b="1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欄</a:t>
            </a:r>
            <a:r>
              <a:rPr lang="zh-TW" altLang="en-US" sz="1800" dirty="0" smtClean="0">
                <a:latin typeface="+mj-ea"/>
                <a:ea typeface="+mj-ea"/>
              </a:rPr>
              <a:t>：填寫</a:t>
            </a:r>
            <a:r>
              <a:rPr lang="zh-TW" altLang="en-US" sz="1800" b="1" dirty="0" smtClean="0">
                <a:solidFill>
                  <a:srgbClr val="FF0000"/>
                </a:solidFill>
                <a:latin typeface="+mj-ea"/>
                <a:ea typeface="+mj-ea"/>
              </a:rPr>
              <a:t>國</a:t>
            </a:r>
            <a:r>
              <a:rPr lang="zh-TW" altLang="en-US" sz="1800" b="1" dirty="0">
                <a:solidFill>
                  <a:srgbClr val="FF0000"/>
                </a:solidFill>
                <a:latin typeface="+mj-ea"/>
                <a:ea typeface="+mj-ea"/>
              </a:rPr>
              <a:t>字</a:t>
            </a:r>
            <a:r>
              <a:rPr lang="zh-TW" altLang="en-US" sz="1800" b="1" dirty="0" smtClean="0">
                <a:solidFill>
                  <a:srgbClr val="FF0000"/>
                </a:solidFill>
                <a:latin typeface="+mj-ea"/>
                <a:ea typeface="+mj-ea"/>
              </a:rPr>
              <a:t>大寫</a:t>
            </a:r>
            <a:r>
              <a:rPr lang="zh-TW" altLang="en-US" sz="1800" dirty="0" smtClean="0">
                <a:latin typeface="+mj-ea"/>
                <a:ea typeface="+mj-ea"/>
              </a:rPr>
              <a:t>，</a:t>
            </a:r>
            <a:r>
              <a:rPr lang="zh-TW" altLang="en-US" sz="1800" dirty="0">
                <a:latin typeface="+mj-ea"/>
                <a:ea typeface="+mj-ea"/>
              </a:rPr>
              <a:t>空白處須</a:t>
            </a:r>
            <a:r>
              <a:rPr lang="zh-TW" altLang="en-US" sz="1800" b="1" dirty="0">
                <a:latin typeface="+mj-ea"/>
                <a:ea typeface="+mj-ea"/>
              </a:rPr>
              <a:t>畫線槓掉</a:t>
            </a:r>
            <a:r>
              <a:rPr lang="zh-TW" altLang="en-US" sz="1800" dirty="0" smtClean="0">
                <a:latin typeface="+mj-ea"/>
                <a:ea typeface="+mj-ea"/>
              </a:rPr>
              <a:t>。</a:t>
            </a:r>
            <a:endParaRPr lang="en-US" altLang="zh-TW" sz="1800" dirty="0" smtClean="0"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領款人</a:t>
            </a:r>
            <a:r>
              <a:rPr lang="zh-TW" altLang="en-US" sz="1800" dirty="0" smtClean="0">
                <a:latin typeface="+mj-ea"/>
                <a:ea typeface="+mj-ea"/>
              </a:rPr>
              <a:t>：須同郵局活期存款帳戶。</a:t>
            </a:r>
            <a:endParaRPr lang="zh-TW" altLang="en-US" sz="1800" dirty="0">
              <a:latin typeface="+mj-ea"/>
              <a:ea typeface="+mj-ea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身分</a:t>
            </a:r>
            <a:r>
              <a:rPr lang="zh-TW" altLang="en-US" sz="1800" b="1" dirty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證字號</a:t>
            </a:r>
            <a:r>
              <a:rPr lang="zh-TW" altLang="en-US" sz="1800" dirty="0">
                <a:latin typeface="+mj-ea"/>
                <a:ea typeface="+mj-ea"/>
              </a:rPr>
              <a:t>：不用寫。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 smtClean="0">
                <a:ln>
                  <a:solidFill>
                    <a:schemeClr val="bg1"/>
                  </a:solidFill>
                </a:ln>
                <a:latin typeface="+mj-ea"/>
                <a:ea typeface="+mj-ea"/>
              </a:rPr>
              <a:t>住址</a:t>
            </a:r>
            <a:r>
              <a:rPr lang="zh-TW" altLang="en-US" sz="1800" dirty="0" smtClean="0">
                <a:latin typeface="+mj-ea"/>
                <a:ea typeface="+mj-ea"/>
              </a:rPr>
              <a:t>：</a:t>
            </a:r>
            <a:r>
              <a:rPr lang="zh-TW" altLang="en-US" sz="1800" b="1" dirty="0" smtClean="0">
                <a:latin typeface="+mj-ea"/>
                <a:ea typeface="+mj-ea"/>
              </a:rPr>
              <a:t>宜蘭市</a:t>
            </a:r>
            <a:r>
              <a:rPr lang="zh-TW" altLang="en-US" sz="1800" b="1" dirty="0">
                <a:latin typeface="+mj-ea"/>
                <a:ea typeface="+mj-ea"/>
              </a:rPr>
              <a:t>神農路</a:t>
            </a:r>
            <a:r>
              <a:rPr lang="zh-TW" altLang="en-US" sz="1800" b="1" dirty="0" smtClean="0">
                <a:latin typeface="+mj-ea"/>
                <a:ea typeface="+mj-ea"/>
              </a:rPr>
              <a:t>一段</a:t>
            </a:r>
            <a:r>
              <a:rPr lang="en-US" altLang="zh-TW" sz="1800" b="1" dirty="0" smtClean="0">
                <a:latin typeface="+mj-ea"/>
                <a:ea typeface="+mj-ea"/>
              </a:rPr>
              <a:t>1</a:t>
            </a:r>
            <a:r>
              <a:rPr lang="zh-TW" altLang="en-US" sz="1800" b="1" dirty="0" smtClean="0">
                <a:latin typeface="+mj-ea"/>
                <a:ea typeface="+mj-ea"/>
              </a:rPr>
              <a:t>號</a:t>
            </a:r>
            <a:r>
              <a:rPr lang="zh-TW" altLang="en-US" sz="1800" dirty="0">
                <a:latin typeface="+mj-ea"/>
                <a:ea typeface="+mj-ea"/>
              </a:rPr>
              <a:t>。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zh-TW" altLang="en-US" sz="1800" dirty="0" smtClean="0">
                <a:latin typeface="+mj-ea"/>
                <a:ea typeface="+mj-ea"/>
              </a:rPr>
              <a:t>須</a:t>
            </a:r>
            <a:r>
              <a:rPr lang="zh-TW" altLang="en-US" sz="1800" dirty="0">
                <a:latin typeface="+mj-ea"/>
                <a:ea typeface="+mj-ea"/>
              </a:rPr>
              <a:t>於空白處</a:t>
            </a:r>
            <a:r>
              <a:rPr lang="zh-TW" altLang="en-US" sz="1800" b="1" dirty="0">
                <a:latin typeface="+mj-ea"/>
                <a:ea typeface="+mj-ea"/>
              </a:rPr>
              <a:t>蓋上社章</a:t>
            </a:r>
            <a:r>
              <a:rPr lang="zh-TW" altLang="en-US" sz="1800" dirty="0" smtClean="0">
                <a:latin typeface="+mj-ea"/>
                <a:ea typeface="+mj-ea"/>
              </a:rPr>
              <a:t>。</a:t>
            </a:r>
            <a:endParaRPr lang="en-US" altLang="zh-TW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13450"/>
          <a:stretch/>
        </p:blipFill>
        <p:spPr bwMode="auto">
          <a:xfrm>
            <a:off x="777876" y="771550"/>
            <a:ext cx="3760713" cy="432048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547664" y="1050888"/>
            <a:ext cx="1656184" cy="4450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29390" y="1518739"/>
            <a:ext cx="2610561" cy="2565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699792" y="1946445"/>
            <a:ext cx="1728192" cy="7693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54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411064"/>
            <a:ext cx="3106901" cy="720526"/>
          </a:xfrm>
        </p:spPr>
        <p:txBody>
          <a:bodyPr>
            <a:normAutofit/>
          </a:bodyPr>
          <a:lstStyle/>
          <a:p>
            <a:r>
              <a:rPr lang="zh-TW" altLang="en-US" sz="2400" b="1" dirty="0" smtClean="0"/>
              <a:t>核准</a:t>
            </a:r>
            <a:r>
              <a:rPr lang="zh-TW" altLang="en-US" sz="2400" b="1" dirty="0"/>
              <a:t>之活申單</a:t>
            </a:r>
            <a:r>
              <a:rPr lang="zh-TW" altLang="en-US" sz="2400" b="1" dirty="0" smtClean="0"/>
              <a:t>影本</a:t>
            </a:r>
            <a:endParaRPr lang="zh-TW" altLang="en-US" sz="36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915565"/>
            <a:ext cx="2962885" cy="350740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15566"/>
            <a:ext cx="2962885" cy="350740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4139952" y="483518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cap="all" spc="75" dirty="0">
                <a:solidFill>
                  <a:prstClr val="black">
                    <a:lumMod val="95000"/>
                    <a:lumOff val="5000"/>
                  </a:prstClr>
                </a:solidFill>
                <a:latin typeface="Tw Cen MT Condensed" panose="020B0606020104020203"/>
                <a:cs typeface="+mj-cs"/>
              </a:rPr>
              <a:t>社團活動之經費預算</a:t>
            </a:r>
            <a:r>
              <a:rPr lang="zh-TW" altLang="en-US" sz="2400" b="1" cap="all" spc="75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w Cen MT Condensed" panose="020B0606020104020203"/>
                <a:cs typeface="+mj-cs"/>
              </a:rPr>
              <a:t>表</a:t>
            </a:r>
            <a:endParaRPr lang="zh-TW" altLang="en-US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5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452299" y="1131590"/>
            <a:ext cx="5762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7200" b="1" dirty="0">
                <a:solidFill>
                  <a:srgbClr val="3891DE">
                    <a:lumMod val="50000"/>
                  </a:srgbClr>
                </a:solidFill>
                <a:latin typeface="Arial"/>
                <a:ea typeface="微软雅黑"/>
              </a:rPr>
              <a:t>免徵娛樂稅與營業稅教學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932040" y="4299942"/>
            <a:ext cx="46800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dirty="0" smtClean="0">
                <a:solidFill>
                  <a:srgbClr val="3891DE">
                    <a:lumMod val="50000"/>
                  </a:srgbClr>
                </a:solidFill>
                <a:latin typeface="Arial"/>
                <a:ea typeface="微软雅黑"/>
                <a:hlinkClick r:id="rId3"/>
              </a:rPr>
              <a:t>點選教學連結</a:t>
            </a:r>
            <a:endParaRPr lang="zh-TW" altLang="en-US" sz="4400" b="1" dirty="0">
              <a:solidFill>
                <a:srgbClr val="3891DE">
                  <a:lumMod val="50000"/>
                </a:srgbClr>
              </a:solidFill>
              <a:latin typeface="Arial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1961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cut/>
        <p:sndAc>
          <p:endSnd/>
        </p:sndAc>
      </p:transition>
    </mc:Choice>
    <mc:Fallback xmlns="">
      <p:transition spd="slow" advClick="0" advTm="6000">
        <p:cut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19872" y="0"/>
            <a:ext cx="3923928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各式憑證</a:t>
            </a:r>
            <a:r>
              <a:rPr lang="en-US" altLang="zh-TW" sz="4000" b="1" dirty="0" smtClean="0">
                <a:latin typeface="+mj-ea"/>
              </a:rPr>
              <a:t>I</a:t>
            </a:r>
            <a:endParaRPr lang="zh-TW" altLang="en-US" sz="4000" b="1" dirty="0">
              <a:latin typeface="+mj-ea"/>
            </a:endParaRPr>
          </a:p>
        </p:txBody>
      </p:sp>
      <p:pic>
        <p:nvPicPr>
          <p:cNvPr id="5" name="內容版面配置區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4712"/>
            <a:ext cx="3528753" cy="243978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845" y="915566"/>
            <a:ext cx="1866282" cy="389312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2" y="915566"/>
            <a:ext cx="1896601" cy="303037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17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59832" y="17755"/>
            <a:ext cx="2987824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各式憑證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latin typeface="+mj-ea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703" y="1134760"/>
            <a:ext cx="3096344" cy="2869443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42467"/>
            <a:ext cx="4064873" cy="2797088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33" y="758644"/>
            <a:ext cx="1053081" cy="404738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9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54023" y="158096"/>
            <a:ext cx="6108160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免用統一發票收據</a:t>
            </a:r>
            <a:r>
              <a:rPr lang="en-US" altLang="zh-TW" sz="4000" b="1" dirty="0" smtClean="0">
                <a:latin typeface="+mj-ea"/>
              </a:rPr>
              <a:t>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2049" name="圖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196" y="1131590"/>
            <a:ext cx="5547608" cy="38346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直線圖說文字 2 18"/>
          <p:cNvSpPr>
            <a:spLocks/>
          </p:cNvSpPr>
          <p:nvPr/>
        </p:nvSpPr>
        <p:spPr bwMode="auto">
          <a:xfrm>
            <a:off x="5508104" y="1790183"/>
            <a:ext cx="1546013" cy="416896"/>
          </a:xfrm>
          <a:prstGeom prst="borderCallout2">
            <a:avLst>
              <a:gd name="adj1" fmla="val 35644"/>
              <a:gd name="adj2" fmla="val 106046"/>
              <a:gd name="adj3" fmla="val 35644"/>
              <a:gd name="adj4" fmla="val 131236"/>
              <a:gd name="adj5" fmla="val 95051"/>
              <a:gd name="adj6" fmla="val 144333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19"/>
          <p:cNvSpPr txBox="1">
            <a:spLocks noChangeArrowheads="1"/>
          </p:cNvSpPr>
          <p:nvPr/>
        </p:nvSpPr>
        <p:spPr bwMode="auto">
          <a:xfrm>
            <a:off x="7380312" y="2128955"/>
            <a:ext cx="580242" cy="80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直線圖說文字 2 26"/>
          <p:cNvSpPr>
            <a:spLocks/>
          </p:cNvSpPr>
          <p:nvPr/>
        </p:nvSpPr>
        <p:spPr bwMode="auto">
          <a:xfrm rot="10800000">
            <a:off x="2051721" y="1707654"/>
            <a:ext cx="1359089" cy="416896"/>
          </a:xfrm>
          <a:prstGeom prst="borderCallout2">
            <a:avLst>
              <a:gd name="adj1" fmla="val 64352"/>
              <a:gd name="adj2" fmla="val 106875"/>
              <a:gd name="adj3" fmla="val 64352"/>
              <a:gd name="adj4" fmla="val 132088"/>
              <a:gd name="adj5" fmla="val 134653"/>
              <a:gd name="adj6" fmla="val 151861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27"/>
          <p:cNvSpPr txBox="1">
            <a:spLocks noChangeArrowheads="1"/>
          </p:cNvSpPr>
          <p:nvPr/>
        </p:nvSpPr>
        <p:spPr bwMode="auto">
          <a:xfrm>
            <a:off x="971600" y="1120544"/>
            <a:ext cx="580242" cy="51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8" name="直線圖說文字 2 28"/>
          <p:cNvSpPr>
            <a:spLocks/>
          </p:cNvSpPr>
          <p:nvPr/>
        </p:nvSpPr>
        <p:spPr bwMode="auto">
          <a:xfrm rot="10800000">
            <a:off x="2051719" y="2532104"/>
            <a:ext cx="3041401" cy="344888"/>
          </a:xfrm>
          <a:prstGeom prst="borderCallout2">
            <a:avLst>
              <a:gd name="adj1" fmla="val 64352"/>
              <a:gd name="adj2" fmla="val 103069"/>
              <a:gd name="adj3" fmla="val 64352"/>
              <a:gd name="adj4" fmla="val 128793"/>
              <a:gd name="adj5" fmla="val -140074"/>
              <a:gd name="adj6" fmla="val 134272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9" name="直線圖說文字 2 29"/>
          <p:cNvSpPr>
            <a:spLocks/>
          </p:cNvSpPr>
          <p:nvPr/>
        </p:nvSpPr>
        <p:spPr bwMode="auto">
          <a:xfrm rot="10800000">
            <a:off x="1979712" y="4515966"/>
            <a:ext cx="3528391" cy="360040"/>
          </a:xfrm>
          <a:prstGeom prst="borderCallout2">
            <a:avLst>
              <a:gd name="adj1" fmla="val 64352"/>
              <a:gd name="adj2" fmla="val 102759"/>
              <a:gd name="adj3" fmla="val 62144"/>
              <a:gd name="adj4" fmla="val 109304"/>
              <a:gd name="adj5" fmla="val 282974"/>
              <a:gd name="adj6" fmla="val 114521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0" name="文字方塊 30"/>
          <p:cNvSpPr txBox="1">
            <a:spLocks noChangeArrowheads="1"/>
          </p:cNvSpPr>
          <p:nvPr/>
        </p:nvSpPr>
        <p:spPr bwMode="auto">
          <a:xfrm>
            <a:off x="611560" y="3353091"/>
            <a:ext cx="1207770" cy="80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(3)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1" name="直線圖說文字 2 31"/>
          <p:cNvSpPr>
            <a:spLocks/>
          </p:cNvSpPr>
          <p:nvPr/>
        </p:nvSpPr>
        <p:spPr bwMode="auto">
          <a:xfrm>
            <a:off x="5667959" y="3072182"/>
            <a:ext cx="1598584" cy="1155752"/>
          </a:xfrm>
          <a:prstGeom prst="borderCallout2">
            <a:avLst>
              <a:gd name="adj1" fmla="val 12856"/>
              <a:gd name="adj2" fmla="val 105847"/>
              <a:gd name="adj3" fmla="val 12856"/>
              <a:gd name="adj4" fmla="val 131060"/>
              <a:gd name="adj5" fmla="val 40181"/>
              <a:gd name="adj6" fmla="val 140926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2" name="文字方塊 33"/>
          <p:cNvSpPr txBox="1">
            <a:spLocks noChangeArrowheads="1"/>
          </p:cNvSpPr>
          <p:nvPr/>
        </p:nvSpPr>
        <p:spPr bwMode="auto">
          <a:xfrm>
            <a:off x="7524328" y="3507854"/>
            <a:ext cx="720080" cy="80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(4)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3" name="直線圖說文字 2 34"/>
          <p:cNvSpPr>
            <a:spLocks/>
          </p:cNvSpPr>
          <p:nvPr/>
        </p:nvSpPr>
        <p:spPr bwMode="auto">
          <a:xfrm>
            <a:off x="6588224" y="4299942"/>
            <a:ext cx="632814" cy="528344"/>
          </a:xfrm>
          <a:prstGeom prst="borderCallout2">
            <a:avLst>
              <a:gd name="adj1" fmla="val 28125"/>
              <a:gd name="adj2" fmla="val 114769"/>
              <a:gd name="adj3" fmla="val 28125"/>
              <a:gd name="adj4" fmla="val 186153"/>
              <a:gd name="adj5" fmla="val -52223"/>
              <a:gd name="adj6" fmla="val 210468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5" name="Rectangle 2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0" y="3406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7" name="文字方塊 30"/>
          <p:cNvSpPr txBox="1">
            <a:spLocks noChangeArrowheads="1"/>
          </p:cNvSpPr>
          <p:nvPr/>
        </p:nvSpPr>
        <p:spPr bwMode="auto">
          <a:xfrm>
            <a:off x="1115616" y="3353090"/>
            <a:ext cx="573975" cy="80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(5)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8" name="橢圓 17"/>
          <p:cNvSpPr/>
          <p:nvPr/>
        </p:nvSpPr>
        <p:spPr>
          <a:xfrm rot="402140">
            <a:off x="5922770" y="3471641"/>
            <a:ext cx="1065202" cy="4195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66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314" y="366918"/>
            <a:ext cx="7290054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免用統一發票收據</a:t>
            </a:r>
            <a:r>
              <a:rPr lang="en-US" altLang="zh-TW" sz="4000" b="1" dirty="0" smtClean="0">
                <a:latin typeface="+mj-ea"/>
              </a:rPr>
              <a:t>II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3078" name="圖片 10" descr="無統編收據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948" y="1144586"/>
            <a:ext cx="5883521" cy="380342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圖片 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0616" y="3520427"/>
            <a:ext cx="1112608" cy="8238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直線圖說文字 2 37"/>
          <p:cNvSpPr>
            <a:spLocks/>
          </p:cNvSpPr>
          <p:nvPr/>
        </p:nvSpPr>
        <p:spPr bwMode="auto">
          <a:xfrm>
            <a:off x="5321820" y="2283718"/>
            <a:ext cx="1603660" cy="1934971"/>
          </a:xfrm>
          <a:prstGeom prst="borderCallout2">
            <a:avLst>
              <a:gd name="adj1" fmla="val 11250"/>
              <a:gd name="adj2" fmla="val 108569"/>
              <a:gd name="adj3" fmla="val 11250"/>
              <a:gd name="adj4" fmla="val 132500"/>
              <a:gd name="adj5" fmla="val 27343"/>
              <a:gd name="adj6" fmla="val 14553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7" name="文字方塊 38"/>
          <p:cNvSpPr txBox="1">
            <a:spLocks noChangeArrowheads="1"/>
          </p:cNvSpPr>
          <p:nvPr/>
        </p:nvSpPr>
        <p:spPr bwMode="auto">
          <a:xfrm>
            <a:off x="7276756" y="2763804"/>
            <a:ext cx="853376" cy="1176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(6)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8" name="直線圖說文字 2 39"/>
          <p:cNvSpPr>
            <a:spLocks/>
          </p:cNvSpPr>
          <p:nvPr/>
        </p:nvSpPr>
        <p:spPr bwMode="auto">
          <a:xfrm rot="10800000">
            <a:off x="1638257" y="3520427"/>
            <a:ext cx="1194397" cy="942743"/>
          </a:xfrm>
          <a:prstGeom prst="borderCallout2">
            <a:avLst>
              <a:gd name="adj1" fmla="val 74995"/>
              <a:gd name="adj2" fmla="val 112694"/>
              <a:gd name="adj3" fmla="val 74995"/>
              <a:gd name="adj4" fmla="val 150528"/>
              <a:gd name="adj5" fmla="val 152426"/>
              <a:gd name="adj6" fmla="val 174338"/>
            </a:avLst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9" name="文字方塊 40"/>
          <p:cNvSpPr txBox="1">
            <a:spLocks noChangeArrowheads="1"/>
          </p:cNvSpPr>
          <p:nvPr/>
        </p:nvSpPr>
        <p:spPr bwMode="auto">
          <a:xfrm>
            <a:off x="179512" y="2547778"/>
            <a:ext cx="1325884" cy="11761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(6)-d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29" name="標題 1"/>
          <p:cNvSpPr txBox="1">
            <a:spLocks/>
          </p:cNvSpPr>
          <p:nvPr/>
        </p:nvSpPr>
        <p:spPr>
          <a:xfrm>
            <a:off x="5286192" y="346348"/>
            <a:ext cx="3981128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+mj-cs"/>
              </a:defRPr>
            </a:lvl1pPr>
          </a:lstStyle>
          <a:p>
            <a:r>
              <a:rPr lang="zh-TW" altLang="en-US" sz="4800" dirty="0">
                <a:solidFill>
                  <a:srgbClr val="7030A0"/>
                </a:solidFill>
              </a:rPr>
              <a:t>特例</a:t>
            </a:r>
            <a:r>
              <a:rPr lang="zh-TW" altLang="en-US" sz="3200" dirty="0">
                <a:solidFill>
                  <a:srgbClr val="7030A0"/>
                </a:solidFill>
              </a:rPr>
              <a:t>無稅籍</a:t>
            </a:r>
            <a:r>
              <a:rPr lang="zh-TW" altLang="en-US" sz="3200" dirty="0" smtClean="0">
                <a:solidFill>
                  <a:srgbClr val="7030A0"/>
                </a:solidFill>
              </a:rPr>
              <a:t>編號</a:t>
            </a:r>
            <a:endParaRPr lang="zh-TW" altLang="en-US" sz="3200" dirty="0">
              <a:solidFill>
                <a:srgbClr val="7030A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969150" y="1180631"/>
            <a:ext cx="923330" cy="340734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vert="eaVert" wrap="none" rtlCol="0">
            <a:spAutoFit/>
          </a:bodyPr>
          <a:lstStyle/>
          <a:p>
            <a:r>
              <a:rPr lang="zh-TW" altLang="zh-TW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店家名稱、</a:t>
            </a:r>
            <a:r>
              <a:rPr lang="zh-TW" altLang="zh-TW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地址</a:t>
            </a:r>
            <a:r>
              <a:rPr lang="zh-TW" altLang="zh-TW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</a:t>
            </a:r>
            <a:r>
              <a:rPr lang="zh-TW" altLang="zh-TW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電話、</a:t>
            </a:r>
            <a:endParaRPr lang="en-US" altLang="zh-TW" sz="24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zh-TW" altLang="zh-TW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負責人</a:t>
            </a:r>
            <a:r>
              <a:rPr lang="zh-TW" altLang="zh-TW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身分證</a:t>
            </a:r>
            <a:r>
              <a:rPr lang="zh-TW" altLang="zh-TW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字號、</a:t>
            </a:r>
            <a:r>
              <a:rPr lang="zh-TW" altLang="zh-TW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簽名</a:t>
            </a:r>
            <a:endParaRPr lang="zh-TW" altLang="en-US" sz="24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475656" y="2355726"/>
                <a:ext cx="3776116" cy="101572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華康中圓體" panose="020F0509000000000000" pitchFamily="49" charset="-120"/>
                        </a:rPr>
                        <m:t>𝟓𝟏𝟎</m:t>
                      </m:r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3200" b="1" i="1" dirty="0" smtClean="0">
                              <a:ln w="12700"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zh-TW" altLang="en-US" sz="3200" b="1" i="1" dirty="0" smtClean="0">
                              <a:ln w="12700"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zh-TW" altLang="en-US" sz="3200" b="1" i="1" dirty="0" smtClean="0">
                              <a:ln w="12700"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altLang="zh-TW" sz="3200" b="1" i="0" dirty="0" smtClean="0">
                          <a:ln w="12700"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𝟎𝟒</m:t>
                      </m:r>
                    </m:oMath>
                  </m:oMathPara>
                </a14:m>
                <a:endParaRPr lang="zh-TW" altLang="en-US" sz="3200" b="1" dirty="0">
                  <a:ln w="12700">
                    <a:solidFill>
                      <a:sysClr val="windowText" lastClr="000000"/>
                    </a:solidFill>
                  </a:ln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355726"/>
                <a:ext cx="3776116" cy="1015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圖片 11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2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 smtClean="0"/>
              <a:t>收銀機統一發票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  <p:pic>
        <p:nvPicPr>
          <p:cNvPr id="2053" name="圖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441"/>
            <a:ext cx="2285527" cy="509005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直線圖說文字 2 41"/>
          <p:cNvSpPr>
            <a:spLocks/>
          </p:cNvSpPr>
          <p:nvPr/>
        </p:nvSpPr>
        <p:spPr bwMode="auto">
          <a:xfrm>
            <a:off x="5492196" y="1923678"/>
            <a:ext cx="1268115" cy="150544"/>
          </a:xfrm>
          <a:prstGeom prst="borderCallout2">
            <a:avLst>
              <a:gd name="adj1" fmla="val 51745"/>
              <a:gd name="adj2" fmla="val 100299"/>
              <a:gd name="adj3" fmla="val 56766"/>
              <a:gd name="adj4" fmla="val 188414"/>
              <a:gd name="adj5" fmla="val 182509"/>
              <a:gd name="adj6" fmla="val 222296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文字方塊 42"/>
          <p:cNvSpPr txBox="1">
            <a:spLocks noChangeArrowheads="1"/>
          </p:cNvSpPr>
          <p:nvPr/>
        </p:nvSpPr>
        <p:spPr bwMode="auto">
          <a:xfrm>
            <a:off x="7701128" y="2074222"/>
            <a:ext cx="1839424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(1)(2)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6" name="直線圖說文字 2 43"/>
          <p:cNvSpPr>
            <a:spLocks/>
          </p:cNvSpPr>
          <p:nvPr/>
        </p:nvSpPr>
        <p:spPr bwMode="auto">
          <a:xfrm>
            <a:off x="5492195" y="2067694"/>
            <a:ext cx="1268115" cy="271581"/>
          </a:xfrm>
          <a:prstGeom prst="borderCallout2">
            <a:avLst>
              <a:gd name="adj1" fmla="val 46522"/>
              <a:gd name="adj2" fmla="val 100284"/>
              <a:gd name="adj3" fmla="val 53537"/>
              <a:gd name="adj4" fmla="val 143776"/>
              <a:gd name="adj5" fmla="val 447550"/>
              <a:gd name="adj6" fmla="val 224194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文字方塊 49"/>
          <p:cNvSpPr txBox="1">
            <a:spLocks noChangeArrowheads="1"/>
          </p:cNvSpPr>
          <p:nvPr/>
        </p:nvSpPr>
        <p:spPr bwMode="auto">
          <a:xfrm>
            <a:off x="8316416" y="3010326"/>
            <a:ext cx="936104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(3)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pic>
        <p:nvPicPr>
          <p:cNvPr id="20" name="圖片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24" y="1347614"/>
            <a:ext cx="867939" cy="351508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梯形 10"/>
          <p:cNvSpPr/>
          <p:nvPr/>
        </p:nvSpPr>
        <p:spPr>
          <a:xfrm rot="16200000">
            <a:off x="2447317" y="2176151"/>
            <a:ext cx="4795509" cy="834173"/>
          </a:xfrm>
          <a:custGeom>
            <a:avLst/>
            <a:gdLst>
              <a:gd name="connsiteX0" fmla="*/ 0 w 4795509"/>
              <a:gd name="connsiteY0" fmla="*/ 870624 h 870624"/>
              <a:gd name="connsiteX1" fmla="*/ 1764520 w 4795509"/>
              <a:gd name="connsiteY1" fmla="*/ 0 h 870624"/>
              <a:gd name="connsiteX2" fmla="*/ 3030989 w 4795509"/>
              <a:gd name="connsiteY2" fmla="*/ 0 h 870624"/>
              <a:gd name="connsiteX3" fmla="*/ 4795509 w 4795509"/>
              <a:gd name="connsiteY3" fmla="*/ 870624 h 870624"/>
              <a:gd name="connsiteX4" fmla="*/ 0 w 4795509"/>
              <a:gd name="connsiteY4" fmla="*/ 870624 h 870624"/>
              <a:gd name="connsiteX0" fmla="*/ 0 w 4795509"/>
              <a:gd name="connsiteY0" fmla="*/ 870624 h 870624"/>
              <a:gd name="connsiteX1" fmla="*/ 1764520 w 4795509"/>
              <a:gd name="connsiteY1" fmla="*/ 0 h 870624"/>
              <a:gd name="connsiteX2" fmla="*/ 3488189 w 4795509"/>
              <a:gd name="connsiteY2" fmla="*/ 22863 h 870624"/>
              <a:gd name="connsiteX3" fmla="*/ 4795509 w 4795509"/>
              <a:gd name="connsiteY3" fmla="*/ 870624 h 870624"/>
              <a:gd name="connsiteX4" fmla="*/ 0 w 4795509"/>
              <a:gd name="connsiteY4" fmla="*/ 870624 h 870624"/>
              <a:gd name="connsiteX0" fmla="*/ 0 w 4795509"/>
              <a:gd name="connsiteY0" fmla="*/ 870621 h 870621"/>
              <a:gd name="connsiteX1" fmla="*/ 1916920 w 4795509"/>
              <a:gd name="connsiteY1" fmla="*/ 0 h 870621"/>
              <a:gd name="connsiteX2" fmla="*/ 3488189 w 4795509"/>
              <a:gd name="connsiteY2" fmla="*/ 22860 h 870621"/>
              <a:gd name="connsiteX3" fmla="*/ 4795509 w 4795509"/>
              <a:gd name="connsiteY3" fmla="*/ 870621 h 870621"/>
              <a:gd name="connsiteX4" fmla="*/ 0 w 4795509"/>
              <a:gd name="connsiteY4" fmla="*/ 870621 h 870621"/>
              <a:gd name="connsiteX0" fmla="*/ 0 w 4795509"/>
              <a:gd name="connsiteY0" fmla="*/ 901101 h 901101"/>
              <a:gd name="connsiteX1" fmla="*/ 1916920 w 4795509"/>
              <a:gd name="connsiteY1" fmla="*/ 30480 h 901101"/>
              <a:gd name="connsiteX2" fmla="*/ 3533909 w 4795509"/>
              <a:gd name="connsiteY2" fmla="*/ 0 h 901101"/>
              <a:gd name="connsiteX3" fmla="*/ 4795509 w 4795509"/>
              <a:gd name="connsiteY3" fmla="*/ 901101 h 901101"/>
              <a:gd name="connsiteX4" fmla="*/ 0 w 4795509"/>
              <a:gd name="connsiteY4" fmla="*/ 901101 h 901101"/>
              <a:gd name="connsiteX0" fmla="*/ 0 w 4795509"/>
              <a:gd name="connsiteY0" fmla="*/ 906181 h 906181"/>
              <a:gd name="connsiteX1" fmla="*/ 1919460 w 4795509"/>
              <a:gd name="connsiteY1" fmla="*/ 0 h 906181"/>
              <a:gd name="connsiteX2" fmla="*/ 3533909 w 4795509"/>
              <a:gd name="connsiteY2" fmla="*/ 5080 h 906181"/>
              <a:gd name="connsiteX3" fmla="*/ 4795509 w 4795509"/>
              <a:gd name="connsiteY3" fmla="*/ 906181 h 906181"/>
              <a:gd name="connsiteX4" fmla="*/ 0 w 4795509"/>
              <a:gd name="connsiteY4" fmla="*/ 906181 h 906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5509" h="906181">
                <a:moveTo>
                  <a:pt x="0" y="906181"/>
                </a:moveTo>
                <a:lnTo>
                  <a:pt x="1919460" y="0"/>
                </a:lnTo>
                <a:lnTo>
                  <a:pt x="3533909" y="5080"/>
                </a:lnTo>
                <a:lnTo>
                  <a:pt x="4795509" y="906181"/>
                </a:lnTo>
                <a:lnTo>
                  <a:pt x="0" y="90618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4" y="17260"/>
            <a:ext cx="2115495" cy="5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31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75656" y="294910"/>
            <a:ext cx="5040560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+mj-ea"/>
              </a:rPr>
              <a:t>電子計算機統一發票</a:t>
            </a:r>
            <a:endParaRPr lang="zh-TW" altLang="en-US" sz="4000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4098" name="圖片 5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3"/>
          <a:stretch/>
        </p:blipFill>
        <p:spPr bwMode="auto">
          <a:xfrm>
            <a:off x="6228184" y="141096"/>
            <a:ext cx="2520280" cy="484770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圖片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41" y="1057622"/>
            <a:ext cx="2476500" cy="39624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線圖說文字 2 54"/>
          <p:cNvSpPr>
            <a:spLocks/>
          </p:cNvSpPr>
          <p:nvPr/>
        </p:nvSpPr>
        <p:spPr bwMode="auto">
          <a:xfrm rot="10800000">
            <a:off x="6441717" y="1171031"/>
            <a:ext cx="2162731" cy="680638"/>
          </a:xfrm>
          <a:prstGeom prst="borderCallout2">
            <a:avLst>
              <a:gd name="adj1" fmla="val 82894"/>
              <a:gd name="adj2" fmla="val 103870"/>
              <a:gd name="adj3" fmla="val 82894"/>
              <a:gd name="adj4" fmla="val 128468"/>
              <a:gd name="adj5" fmla="val 10449"/>
              <a:gd name="adj6" fmla="val 135403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7" name="直線圖說文字 2 16"/>
          <p:cNvSpPr/>
          <p:nvPr/>
        </p:nvSpPr>
        <p:spPr>
          <a:xfrm>
            <a:off x="683568" y="1491630"/>
            <a:ext cx="2302073" cy="211363"/>
          </a:xfrm>
          <a:prstGeom prst="borderCallout2">
            <a:avLst>
              <a:gd name="adj1" fmla="val 50371"/>
              <a:gd name="adj2" fmla="val 100363"/>
              <a:gd name="adj3" fmla="val 50371"/>
              <a:gd name="adj4" fmla="val 111993"/>
              <a:gd name="adj5" fmla="val 267715"/>
              <a:gd name="adj6" fmla="val 123482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solidFill>
                  <a:srgbClr val="7030A0"/>
                </a:solidFill>
                <a:effectLst/>
                <a:ea typeface="新細明體"/>
                <a:cs typeface="Times New Roman"/>
              </a:rPr>
              <a:t> </a:t>
            </a:r>
            <a:endParaRPr lang="zh-TW" sz="1200" kern="100">
              <a:solidFill>
                <a:srgbClr val="7030A0"/>
              </a:solidFill>
              <a:effectLst/>
              <a:ea typeface="新細明體"/>
              <a:cs typeface="Times New Roman"/>
            </a:endParaRPr>
          </a:p>
        </p:txBody>
      </p:sp>
      <p:sp>
        <p:nvSpPr>
          <p:cNvPr id="18" name="文字方塊 57"/>
          <p:cNvSpPr txBox="1"/>
          <p:nvPr/>
        </p:nvSpPr>
        <p:spPr>
          <a:xfrm>
            <a:off x="3165074" y="1954162"/>
            <a:ext cx="758854" cy="61758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2800" b="1" kern="100" dirty="0"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/>
              </a:rPr>
              <a:t>(3)</a:t>
            </a:r>
            <a:endParaRPr lang="zh-TW" sz="2400" kern="100" dirty="0">
              <a:solidFill>
                <a:srgbClr val="7030A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Times New Roman"/>
            </a:endParaRPr>
          </a:p>
        </p:txBody>
      </p:sp>
      <p:sp>
        <p:nvSpPr>
          <p:cNvPr id="21" name="直線圖說文字 2 20"/>
          <p:cNvSpPr/>
          <p:nvPr/>
        </p:nvSpPr>
        <p:spPr>
          <a:xfrm>
            <a:off x="1979712" y="3003798"/>
            <a:ext cx="998514" cy="211383"/>
          </a:xfrm>
          <a:prstGeom prst="borderCallout2">
            <a:avLst>
              <a:gd name="adj1" fmla="val 50371"/>
              <a:gd name="adj2" fmla="val 100363"/>
              <a:gd name="adj3" fmla="val 50371"/>
              <a:gd name="adj4" fmla="val 125598"/>
              <a:gd name="adj5" fmla="val 187635"/>
              <a:gd name="adj6" fmla="val 14504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200" kern="100">
                <a:effectLst/>
                <a:ea typeface="新細明體"/>
                <a:cs typeface="Times New Roman"/>
              </a:rPr>
              <a:t> </a:t>
            </a:r>
            <a:endParaRPr lang="zh-TW" sz="1200" kern="100">
              <a:effectLst/>
              <a:ea typeface="新細明體"/>
              <a:cs typeface="Times New Roman"/>
            </a:endParaRPr>
          </a:p>
        </p:txBody>
      </p:sp>
      <p:sp>
        <p:nvSpPr>
          <p:cNvPr id="23" name="文字方塊 58"/>
          <p:cNvSpPr txBox="1"/>
          <p:nvPr/>
        </p:nvSpPr>
        <p:spPr>
          <a:xfrm>
            <a:off x="3131840" y="3363838"/>
            <a:ext cx="758854" cy="79208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2800" b="1" kern="100" dirty="0"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/>
              </a:rPr>
              <a:t>(1)</a:t>
            </a:r>
            <a:endParaRPr lang="zh-TW" sz="2400" b="1" kern="100" dirty="0"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Times New Roman"/>
            </a:endParaRPr>
          </a:p>
        </p:txBody>
      </p:sp>
      <p:sp>
        <p:nvSpPr>
          <p:cNvPr id="8" name="文字方塊 59"/>
          <p:cNvSpPr txBox="1">
            <a:spLocks noChangeArrowheads="1"/>
          </p:cNvSpPr>
          <p:nvPr/>
        </p:nvSpPr>
        <p:spPr bwMode="auto">
          <a:xfrm>
            <a:off x="5282307" y="1726823"/>
            <a:ext cx="873869" cy="62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0" y="441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855402" y="1059582"/>
            <a:ext cx="1292662" cy="2657138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vert="eaVert" wrap="none" rtlCol="0">
            <a:spAutoFit/>
          </a:bodyPr>
          <a:lstStyle/>
          <a:p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ａ</a:t>
            </a:r>
            <a:r>
              <a:rPr lang="zh-TW" altLang="en-US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發票號碼</a:t>
            </a:r>
            <a:endParaRPr lang="en-US" altLang="zh-TW" sz="24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ｂ 發票日期</a:t>
            </a:r>
            <a:endParaRPr lang="en-US" altLang="zh-TW" sz="24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ｃ 四</a:t>
            </a:r>
            <a:r>
              <a:rPr lang="zh-TW" altLang="en-US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位數的隨機碼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3639958" y="4189025"/>
            <a:ext cx="1723549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vert="horz" wrap="none" rtlCol="0">
            <a:spAutoFit/>
          </a:bodyPr>
          <a:lstStyle/>
          <a:p>
            <a:pPr algn="ctr"/>
            <a:r>
              <a:rPr lang="zh-TW" altLang="en-US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影印一</a:t>
            </a:r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份</a:t>
            </a:r>
            <a:endParaRPr lang="en-US" altLang="zh-TW" sz="2400" b="1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algn="ctr"/>
            <a:r>
              <a:rPr lang="zh-TW" altLang="en-US" sz="24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與正本相符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211960" y="365187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n w="19050">
                  <a:solidFill>
                    <a:schemeClr val="bg1"/>
                  </a:solidFill>
                </a:ln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或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87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2512" y="51684"/>
            <a:ext cx="4520089" cy="1124712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二聯式統一發票</a:t>
            </a:r>
            <a:endParaRPr lang="zh-TW" altLang="en-US" sz="4000" b="1" dirty="0">
              <a:solidFill>
                <a:srgbClr val="FFFF00"/>
              </a:solidFill>
            </a:endParaRPr>
          </a:p>
        </p:txBody>
      </p:sp>
      <p:pic>
        <p:nvPicPr>
          <p:cNvPr id="3073" name="圖片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94" y="1059582"/>
            <a:ext cx="6225612" cy="3610478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直線圖說文字 2 61"/>
          <p:cNvSpPr>
            <a:spLocks/>
          </p:cNvSpPr>
          <p:nvPr/>
        </p:nvSpPr>
        <p:spPr bwMode="auto">
          <a:xfrm rot="10800000">
            <a:off x="1547664" y="1477586"/>
            <a:ext cx="1944216" cy="350809"/>
          </a:xfrm>
          <a:prstGeom prst="borderCallout2">
            <a:avLst>
              <a:gd name="adj1" fmla="val 57139"/>
              <a:gd name="adj2" fmla="val 105139"/>
              <a:gd name="adj3" fmla="val 59406"/>
              <a:gd name="adj4" fmla="val 141091"/>
              <a:gd name="adj5" fmla="val -33886"/>
              <a:gd name="adj6" fmla="val 148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4" name="直線圖說文字 2 62"/>
          <p:cNvSpPr>
            <a:spLocks/>
          </p:cNvSpPr>
          <p:nvPr/>
        </p:nvSpPr>
        <p:spPr bwMode="auto">
          <a:xfrm rot="10800000">
            <a:off x="1619670" y="2279407"/>
            <a:ext cx="3822561" cy="292341"/>
          </a:xfrm>
          <a:prstGeom prst="borderCallout2">
            <a:avLst>
              <a:gd name="adj1" fmla="val 48569"/>
              <a:gd name="adj2" fmla="val 102579"/>
              <a:gd name="adj3" fmla="val 48569"/>
              <a:gd name="adj4" fmla="val 118931"/>
              <a:gd name="adj5" fmla="val -131431"/>
              <a:gd name="adj6" fmla="val 121944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" name="直線圖說文字 2 63"/>
          <p:cNvSpPr>
            <a:spLocks/>
          </p:cNvSpPr>
          <p:nvPr/>
        </p:nvSpPr>
        <p:spPr bwMode="auto">
          <a:xfrm rot="10800000">
            <a:off x="1619672" y="3723878"/>
            <a:ext cx="3822560" cy="490714"/>
          </a:xfrm>
          <a:prstGeom prst="borderCallout2">
            <a:avLst>
              <a:gd name="adj1" fmla="val 69361"/>
              <a:gd name="adj2" fmla="val 102579"/>
              <a:gd name="adj3" fmla="val 69361"/>
              <a:gd name="adj4" fmla="val 118931"/>
              <a:gd name="adj5" fmla="val 175315"/>
              <a:gd name="adj6" fmla="val 122162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6" name="直線圖說文字 2 256"/>
          <p:cNvSpPr>
            <a:spLocks/>
          </p:cNvSpPr>
          <p:nvPr/>
        </p:nvSpPr>
        <p:spPr bwMode="auto">
          <a:xfrm>
            <a:off x="5831078" y="3047051"/>
            <a:ext cx="1405218" cy="1252891"/>
          </a:xfrm>
          <a:prstGeom prst="borderCallout2">
            <a:avLst>
              <a:gd name="adj1" fmla="val 12000"/>
              <a:gd name="adj2" fmla="val 106741"/>
              <a:gd name="adj3" fmla="val 12000"/>
              <a:gd name="adj4" fmla="val 151824"/>
              <a:gd name="adj5" fmla="val -21500"/>
              <a:gd name="adj6" fmla="val 165028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" name="直線圖說文字 2 257"/>
          <p:cNvSpPr>
            <a:spLocks/>
          </p:cNvSpPr>
          <p:nvPr/>
        </p:nvSpPr>
        <p:spPr bwMode="auto">
          <a:xfrm>
            <a:off x="3923928" y="1428853"/>
            <a:ext cx="1907150" cy="350809"/>
          </a:xfrm>
          <a:prstGeom prst="borderCallout2">
            <a:avLst>
              <a:gd name="adj1" fmla="val 42856"/>
              <a:gd name="adj2" fmla="val 105139"/>
              <a:gd name="adj3" fmla="val 42856"/>
              <a:gd name="adj4" fmla="val 209634"/>
              <a:gd name="adj5" fmla="val 112500"/>
              <a:gd name="adj6" fmla="val 222806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文字方塊 258"/>
          <p:cNvSpPr txBox="1">
            <a:spLocks noChangeArrowheads="1"/>
          </p:cNvSpPr>
          <p:nvPr/>
        </p:nvSpPr>
        <p:spPr bwMode="auto">
          <a:xfrm>
            <a:off x="239445" y="1903475"/>
            <a:ext cx="588139" cy="81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(1)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9" name="文字方塊 259"/>
          <p:cNvSpPr txBox="1">
            <a:spLocks noChangeArrowheads="1"/>
          </p:cNvSpPr>
          <p:nvPr/>
        </p:nvSpPr>
        <p:spPr bwMode="auto">
          <a:xfrm>
            <a:off x="7812360" y="1759459"/>
            <a:ext cx="588139" cy="81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(2)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0" name="文字方塊 260"/>
          <p:cNvSpPr txBox="1">
            <a:spLocks noChangeArrowheads="1"/>
          </p:cNvSpPr>
          <p:nvPr/>
        </p:nvSpPr>
        <p:spPr bwMode="auto">
          <a:xfrm>
            <a:off x="395536" y="2864821"/>
            <a:ext cx="588139" cy="81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(3)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1" name="文字方塊 261"/>
          <p:cNvSpPr txBox="1">
            <a:spLocks noChangeArrowheads="1"/>
          </p:cNvSpPr>
          <p:nvPr/>
        </p:nvSpPr>
        <p:spPr bwMode="auto">
          <a:xfrm>
            <a:off x="7800285" y="2283718"/>
            <a:ext cx="588139" cy="8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(4)</a:t>
            </a:r>
            <a:endParaRPr kumimoji="1" lang="en-US" altLang="zh-TW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3" name="文字方塊 296"/>
          <p:cNvSpPr txBox="1">
            <a:spLocks noChangeArrowheads="1"/>
          </p:cNvSpPr>
          <p:nvPr/>
        </p:nvSpPr>
        <p:spPr bwMode="auto">
          <a:xfrm>
            <a:off x="5324389" y="4566216"/>
            <a:ext cx="3816424" cy="81229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需檢附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-</a:t>
            </a:r>
            <a:r>
              <a:rPr kumimoji="1" lang="zh-TW" altLang="zh-TW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  <a:cs typeface="Times New Roman" pitchFamily="18" charset="0"/>
              </a:rPr>
              <a:t>第二聯 收執聯</a:t>
            </a:r>
            <a:endParaRPr kumimoji="1" lang="zh-TW" altLang="zh-TW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華康中圓體" panose="020F0509000000000000" pitchFamily="49" charset="-120"/>
              <a:ea typeface="華康中圓體" panose="020F0509000000000000" pitchFamily="49" charset="-120"/>
              <a:cs typeface="新細明體" pitchFamily="18" charset="-12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5" name="Rectangle 2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6" name="Rectangle 26"/>
          <p:cNvSpPr>
            <a:spLocks noChangeArrowheads="1"/>
          </p:cNvSpPr>
          <p:nvPr/>
        </p:nvSpPr>
        <p:spPr bwMode="auto">
          <a:xfrm>
            <a:off x="0" y="3192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70534" y="4371950"/>
            <a:ext cx="1165762" cy="18311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F6B2B89C-DE69-2E70-4991-2AA9518DB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550" cy="5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49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積分">
  <a:themeElements>
    <a:clrScheme name="積分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積分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積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7FB34C"/>
      </a:accent1>
      <a:accent2>
        <a:srgbClr val="F5992D"/>
      </a:accent2>
      <a:accent3>
        <a:srgbClr val="EB223D"/>
      </a:accent3>
      <a:accent4>
        <a:srgbClr val="3891DE"/>
      </a:accent4>
      <a:accent5>
        <a:srgbClr val="313F49"/>
      </a:accent5>
      <a:accent6>
        <a:srgbClr val="404F64"/>
      </a:accent6>
      <a:hlink>
        <a:srgbClr val="7FB34C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10432</TotalTime>
  <Words>2643</Words>
  <Application>Microsoft Office PowerPoint</Application>
  <PresentationFormat>如螢幕大小 (16:9)</PresentationFormat>
  <Paragraphs>238</Paragraphs>
  <Slides>29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29</vt:i4>
      </vt:variant>
    </vt:vector>
  </HeadingPairs>
  <TitlesOfParts>
    <vt:vector size="46" baseType="lpstr">
      <vt:lpstr>微软雅黑</vt:lpstr>
      <vt:lpstr>华文仿宋</vt:lpstr>
      <vt:lpstr>華康中圓體</vt:lpstr>
      <vt:lpstr>華康粗圓體</vt:lpstr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Tw Cen MT</vt:lpstr>
      <vt:lpstr>Tw Cen MT Condensed</vt:lpstr>
      <vt:lpstr>Wingdings</vt:lpstr>
      <vt:lpstr>Wingdings 3</vt:lpstr>
      <vt:lpstr>積分</vt:lpstr>
      <vt:lpstr>Office 主题​​</vt:lpstr>
      <vt:lpstr>PowerPoint 簡報</vt:lpstr>
      <vt:lpstr>PowerPoint 簡報</vt:lpstr>
      <vt:lpstr>各式憑證I</vt:lpstr>
      <vt:lpstr>各式憑證II</vt:lpstr>
      <vt:lpstr>免用統一發票收據I</vt:lpstr>
      <vt:lpstr>免用統一發票收據II</vt:lpstr>
      <vt:lpstr>收銀機統一發票</vt:lpstr>
      <vt:lpstr>電子計算機統一發票</vt:lpstr>
      <vt:lpstr>二聯式統一發票</vt:lpstr>
      <vt:lpstr>三聯式統一發票I</vt:lpstr>
      <vt:lpstr>三聯式統一發票II</vt:lpstr>
      <vt:lpstr>保險費I</vt:lpstr>
      <vt:lpstr>保險費II</vt:lpstr>
      <vt:lpstr>保險費III</vt:lpstr>
      <vt:lpstr>收據和二代健保機關補充保費扣繳表</vt:lpstr>
      <vt:lpstr>交通費I</vt:lpstr>
      <vt:lpstr>交通費II</vt:lpstr>
      <vt:lpstr>誤餐費</vt:lpstr>
      <vt:lpstr>獎品費</vt:lpstr>
      <vt:lpstr>郵寄費I</vt:lpstr>
      <vt:lpstr>郵寄費II</vt:lpstr>
      <vt:lpstr>各式憑證開立原則彙整</vt:lpstr>
      <vt:lpstr>PowerPoint 簡報</vt:lpstr>
      <vt:lpstr>行政核銷文件</vt:lpstr>
      <vt:lpstr>社團經費原始憑證明細表</vt:lpstr>
      <vt:lpstr>社團專案活動黏貼憑證用紙</vt:lpstr>
      <vt:lpstr>簽領收據及郵局帳戶影本</vt:lpstr>
      <vt:lpstr>核准之活申單影本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黃哲祥</dc:creator>
  <cp:lastModifiedBy>user</cp:lastModifiedBy>
  <cp:revision>268</cp:revision>
  <dcterms:created xsi:type="dcterms:W3CDTF">2015-09-25T16:09:04Z</dcterms:created>
  <dcterms:modified xsi:type="dcterms:W3CDTF">2026-06-29T03:39:10Z</dcterms:modified>
  <cp:contentStatus/>
</cp:coreProperties>
</file>